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9" r:id="rId2"/>
    <p:sldId id="276" r:id="rId3"/>
    <p:sldId id="283" r:id="rId4"/>
    <p:sldId id="284" r:id="rId5"/>
    <p:sldId id="256" r:id="rId6"/>
    <p:sldId id="257" r:id="rId7"/>
    <p:sldId id="258" r:id="rId8"/>
    <p:sldId id="259" r:id="rId9"/>
    <p:sldId id="285" r:id="rId10"/>
    <p:sldId id="286" r:id="rId11"/>
    <p:sldId id="281" r:id="rId12"/>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JOUC Claire" initials="AC" lastIdx="2" clrIdx="0">
    <p:extLst>
      <p:ext uri="{19B8F6BF-5375-455C-9EA6-DF929625EA0E}">
        <p15:presenceInfo xmlns:p15="http://schemas.microsoft.com/office/powerpoint/2012/main" userId="S::cajouc@maregionsud.fr::841a997b-85c9-49d3-aef8-916d84438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5EB5"/>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82186" autoAdjust="0"/>
  </p:normalViewPr>
  <p:slideViewPr>
    <p:cSldViewPr snapToGrid="0">
      <p:cViewPr varScale="1">
        <p:scale>
          <a:sx n="93" d="100"/>
          <a:sy n="93" d="100"/>
        </p:scale>
        <p:origin x="1212" y="96"/>
      </p:cViewPr>
      <p:guideLst/>
    </p:cSldViewPr>
  </p:slideViewPr>
  <p:outlineViewPr>
    <p:cViewPr>
      <p:scale>
        <a:sx n="33" d="100"/>
        <a:sy n="33" d="100"/>
      </p:scale>
      <p:origin x="0" y="-2394"/>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3508"/>
          </a:xfrm>
          <a:prstGeom prst="rect">
            <a:avLst/>
          </a:prstGeom>
        </p:spPr>
        <p:txBody>
          <a:bodyPr vert="horz" lIns="99040" tIns="49520" rIns="99040" bIns="49520" rtlCol="0"/>
          <a:lstStyle>
            <a:lvl1pPr algn="l">
              <a:defRPr sz="1300"/>
            </a:lvl1pPr>
          </a:lstStyle>
          <a:p>
            <a:endParaRPr lang="fr-FR"/>
          </a:p>
        </p:txBody>
      </p:sp>
      <p:sp>
        <p:nvSpPr>
          <p:cNvPr id="3" name="Espace réservé de la date 2"/>
          <p:cNvSpPr>
            <a:spLocks noGrp="1"/>
          </p:cNvSpPr>
          <p:nvPr>
            <p:ph type="dt" sz="quarter" idx="1"/>
          </p:nvPr>
        </p:nvSpPr>
        <p:spPr>
          <a:xfrm>
            <a:off x="4021295" y="0"/>
            <a:ext cx="3076363" cy="513508"/>
          </a:xfrm>
          <a:prstGeom prst="rect">
            <a:avLst/>
          </a:prstGeom>
        </p:spPr>
        <p:txBody>
          <a:bodyPr vert="horz" lIns="99040" tIns="49520" rIns="99040" bIns="49520" rtlCol="0"/>
          <a:lstStyle>
            <a:lvl1pPr algn="r">
              <a:defRPr sz="1300"/>
            </a:lvl1pPr>
          </a:lstStyle>
          <a:p>
            <a:fld id="{E58D5636-2C16-4281-9B20-D0294252BFFB}" type="datetimeFigureOut">
              <a:rPr lang="fr-FR" smtClean="0"/>
              <a:t>25/04/2023</a:t>
            </a:fld>
            <a:endParaRPr lang="fr-FR"/>
          </a:p>
        </p:txBody>
      </p:sp>
      <p:sp>
        <p:nvSpPr>
          <p:cNvPr id="4" name="Espace réservé du pied de page 3"/>
          <p:cNvSpPr>
            <a:spLocks noGrp="1"/>
          </p:cNvSpPr>
          <p:nvPr>
            <p:ph type="ftr" sz="quarter" idx="2"/>
          </p:nvPr>
        </p:nvSpPr>
        <p:spPr>
          <a:xfrm>
            <a:off x="1" y="9721108"/>
            <a:ext cx="3076363" cy="513507"/>
          </a:xfrm>
          <a:prstGeom prst="rect">
            <a:avLst/>
          </a:prstGeom>
        </p:spPr>
        <p:txBody>
          <a:bodyPr vert="horz" lIns="99040" tIns="49520" rIns="99040" bIns="49520"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5" y="9721108"/>
            <a:ext cx="3076363" cy="513507"/>
          </a:xfrm>
          <a:prstGeom prst="rect">
            <a:avLst/>
          </a:prstGeom>
        </p:spPr>
        <p:txBody>
          <a:bodyPr vert="horz" lIns="99040" tIns="49520" rIns="99040" bIns="49520" rtlCol="0" anchor="b"/>
          <a:lstStyle>
            <a:lvl1pPr algn="r">
              <a:defRPr sz="1300"/>
            </a:lvl1pPr>
          </a:lstStyle>
          <a:p>
            <a:fld id="{F8B82DC8-DE57-463B-9B15-F182C2D42644}" type="slidenum">
              <a:rPr lang="fr-FR" smtClean="0"/>
              <a:t>‹N°›</a:t>
            </a:fld>
            <a:endParaRPr lang="fr-FR"/>
          </a:p>
        </p:txBody>
      </p:sp>
    </p:spTree>
    <p:extLst>
      <p:ext uri="{BB962C8B-B14F-4D97-AF65-F5344CB8AC3E}">
        <p14:creationId xmlns:p14="http://schemas.microsoft.com/office/powerpoint/2010/main" val="41682349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3508"/>
          </a:xfrm>
          <a:prstGeom prst="rect">
            <a:avLst/>
          </a:prstGeom>
        </p:spPr>
        <p:txBody>
          <a:bodyPr vert="horz" lIns="99040" tIns="49520" rIns="99040" bIns="49520" rtlCol="0"/>
          <a:lstStyle>
            <a:lvl1pPr algn="l">
              <a:defRPr sz="1300"/>
            </a:lvl1pPr>
          </a:lstStyle>
          <a:p>
            <a:endParaRPr lang="fr-FR"/>
          </a:p>
        </p:txBody>
      </p:sp>
      <p:sp>
        <p:nvSpPr>
          <p:cNvPr id="3" name="Espace réservé de la date 2"/>
          <p:cNvSpPr>
            <a:spLocks noGrp="1"/>
          </p:cNvSpPr>
          <p:nvPr>
            <p:ph type="dt" idx="1"/>
          </p:nvPr>
        </p:nvSpPr>
        <p:spPr>
          <a:xfrm>
            <a:off x="4021295" y="0"/>
            <a:ext cx="3076363" cy="513508"/>
          </a:xfrm>
          <a:prstGeom prst="rect">
            <a:avLst/>
          </a:prstGeom>
        </p:spPr>
        <p:txBody>
          <a:bodyPr vert="horz" lIns="99040" tIns="49520" rIns="99040" bIns="49520" rtlCol="0"/>
          <a:lstStyle>
            <a:lvl1pPr algn="r">
              <a:defRPr sz="1300"/>
            </a:lvl1pPr>
          </a:lstStyle>
          <a:p>
            <a:fld id="{628E69D0-52A4-4BE3-A508-0512B6D1E253}" type="datetimeFigureOut">
              <a:rPr lang="fr-FR" smtClean="0"/>
              <a:t>25/04/2023</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0" tIns="49520" rIns="99040" bIns="49520" rtlCol="0" anchor="ctr"/>
          <a:lstStyle/>
          <a:p>
            <a:endParaRPr lang="fr-FR"/>
          </a:p>
        </p:txBody>
      </p:sp>
      <p:sp>
        <p:nvSpPr>
          <p:cNvPr id="5" name="Espace réservé des notes 4"/>
          <p:cNvSpPr>
            <a:spLocks noGrp="1"/>
          </p:cNvSpPr>
          <p:nvPr>
            <p:ph type="body" sz="quarter" idx="3"/>
          </p:nvPr>
        </p:nvSpPr>
        <p:spPr>
          <a:xfrm>
            <a:off x="709931" y="4925407"/>
            <a:ext cx="5679440" cy="4029879"/>
          </a:xfrm>
          <a:prstGeom prst="rect">
            <a:avLst/>
          </a:prstGeom>
        </p:spPr>
        <p:txBody>
          <a:bodyPr vert="horz" lIns="99040" tIns="49520" rIns="99040" bIns="495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8"/>
            <a:ext cx="3076363" cy="513507"/>
          </a:xfrm>
          <a:prstGeom prst="rect">
            <a:avLst/>
          </a:prstGeom>
        </p:spPr>
        <p:txBody>
          <a:bodyPr vert="horz" lIns="99040" tIns="49520" rIns="99040" bIns="49520"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5" y="9721108"/>
            <a:ext cx="3076363" cy="513507"/>
          </a:xfrm>
          <a:prstGeom prst="rect">
            <a:avLst/>
          </a:prstGeom>
        </p:spPr>
        <p:txBody>
          <a:bodyPr vert="horz" lIns="99040" tIns="49520" rIns="99040" bIns="49520" rtlCol="0" anchor="b"/>
          <a:lstStyle>
            <a:lvl1pPr algn="r">
              <a:defRPr sz="1300"/>
            </a:lvl1pPr>
          </a:lstStyle>
          <a:p>
            <a:fld id="{73780413-0AAF-4280-9D69-D833CFA80480}" type="slidenum">
              <a:rPr lang="fr-FR" smtClean="0"/>
              <a:t>‹N°›</a:t>
            </a:fld>
            <a:endParaRPr lang="fr-FR"/>
          </a:p>
        </p:txBody>
      </p:sp>
    </p:spTree>
    <p:extLst>
      <p:ext uri="{BB962C8B-B14F-4D97-AF65-F5344CB8AC3E}">
        <p14:creationId xmlns:p14="http://schemas.microsoft.com/office/powerpoint/2010/main" val="23716395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73780413-0AAF-4280-9D69-D833CFA80480}" type="slidenum">
              <a:rPr lang="fr-FR" smtClean="0"/>
              <a:t>1</a:t>
            </a:fld>
            <a:endParaRPr lang="fr-FR"/>
          </a:p>
        </p:txBody>
      </p:sp>
    </p:spTree>
    <p:extLst>
      <p:ext uri="{BB962C8B-B14F-4D97-AF65-F5344CB8AC3E}">
        <p14:creationId xmlns:p14="http://schemas.microsoft.com/office/powerpoint/2010/main" val="37875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73780413-0AAF-4280-9D69-D833CFA80480}" type="slidenum">
              <a:rPr lang="fr-FR" smtClean="0"/>
              <a:t>10</a:t>
            </a:fld>
            <a:endParaRPr lang="fr-FR"/>
          </a:p>
        </p:txBody>
      </p:sp>
    </p:spTree>
    <p:extLst>
      <p:ext uri="{BB962C8B-B14F-4D97-AF65-F5344CB8AC3E}">
        <p14:creationId xmlns:p14="http://schemas.microsoft.com/office/powerpoint/2010/main" val="183451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73780413-0AAF-4280-9D69-D833CFA80480}" type="slidenum">
              <a:rPr lang="fr-FR" smtClean="0"/>
              <a:t>11</a:t>
            </a:fld>
            <a:endParaRPr lang="fr-FR"/>
          </a:p>
        </p:txBody>
      </p:sp>
    </p:spTree>
    <p:extLst>
      <p:ext uri="{BB962C8B-B14F-4D97-AF65-F5344CB8AC3E}">
        <p14:creationId xmlns:p14="http://schemas.microsoft.com/office/powerpoint/2010/main" val="262787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100" dirty="0">
              <a:solidFill>
                <a:srgbClr val="000066"/>
              </a:solidFill>
              <a:effectLst/>
              <a:latin typeface="Calibri" panose="020F0502020204030204" pitchFamily="34" charset="0"/>
              <a:ea typeface="Calibri" panose="020F0502020204030204" pitchFamily="34" charset="0"/>
            </a:endParaRP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73780413-0AAF-4280-9D69-D833CFA80480}" type="slidenum">
              <a:rPr lang="fr-FR" smtClean="0"/>
              <a:t>2</a:t>
            </a:fld>
            <a:endParaRPr lang="fr-FR"/>
          </a:p>
        </p:txBody>
      </p:sp>
    </p:spTree>
    <p:extLst>
      <p:ext uri="{BB962C8B-B14F-4D97-AF65-F5344CB8AC3E}">
        <p14:creationId xmlns:p14="http://schemas.microsoft.com/office/powerpoint/2010/main" val="408115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73780413-0AAF-4280-9D69-D833CFA80480}" type="slidenum">
              <a:rPr lang="fr-FR" smtClean="0"/>
              <a:t>3</a:t>
            </a:fld>
            <a:endParaRPr lang="fr-FR"/>
          </a:p>
        </p:txBody>
      </p:sp>
    </p:spTree>
    <p:extLst>
      <p:ext uri="{BB962C8B-B14F-4D97-AF65-F5344CB8AC3E}">
        <p14:creationId xmlns:p14="http://schemas.microsoft.com/office/powerpoint/2010/main" val="413491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73780413-0AAF-4280-9D69-D833CFA80480}" type="slidenum">
              <a:rPr lang="fr-FR" smtClean="0"/>
              <a:t>4</a:t>
            </a:fld>
            <a:endParaRPr lang="fr-FR"/>
          </a:p>
        </p:txBody>
      </p:sp>
    </p:spTree>
    <p:extLst>
      <p:ext uri="{BB962C8B-B14F-4D97-AF65-F5344CB8AC3E}">
        <p14:creationId xmlns:p14="http://schemas.microsoft.com/office/powerpoint/2010/main" val="230138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CD6A762-27ED-65DB-3500-870EEAE70481}"/>
              </a:ext>
            </a:extLst>
          </p:cNvPr>
          <p:cNvSpPr txBox="1">
            <a:spLocks noGrp="1"/>
          </p:cNvSpPr>
          <p:nvPr>
            <p:ph type="sldNum" sz="quarter" idx="5"/>
          </p:nvPr>
        </p:nvSpPr>
        <p:spPr>
          <a:ln/>
        </p:spPr>
        <p:txBody>
          <a:bodyPr vert="horz" lIns="0" tIns="0" rIns="0" bIns="0" anchor="b" anchorCtr="0">
            <a:noAutofit/>
          </a:bodyPr>
          <a:lstStyle/>
          <a:p>
            <a:pPr lvl="0"/>
            <a:fld id="{4A2567F0-AFCA-4C5C-BC18-AD53496FC2FB}" type="slidenum">
              <a:t>5</a:t>
            </a:fld>
            <a:endParaRPr lang="fr-FR"/>
          </a:p>
        </p:txBody>
      </p:sp>
      <p:sp>
        <p:nvSpPr>
          <p:cNvPr id="2" name="Espace réservé de l'image des diapositives 1">
            <a:extLst>
              <a:ext uri="{FF2B5EF4-FFF2-40B4-BE49-F238E27FC236}">
                <a16:creationId xmlns:a16="http://schemas.microsoft.com/office/drawing/2014/main" id="{8969629D-B8F0-8837-6F94-DC9B50DC4087}"/>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420215A0-8174-16BC-2E17-E8F9957E2361}"/>
              </a:ext>
            </a:extLst>
          </p:cNvPr>
          <p:cNvSpPr txBox="1">
            <a:spLocks noGrp="1"/>
          </p:cNvSpPr>
          <p:nvPr>
            <p:ph type="body" sz="quarter" idx="1"/>
          </p:nvPr>
        </p:nvSpPr>
        <p:spPr/>
        <p:txBody>
          <a:bodyPr vert="horz"/>
          <a:lstStyle/>
          <a:p>
            <a:pPr rtl="0"/>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F98639B2-5A50-803A-FC1F-FDE1D56F2C26}"/>
              </a:ext>
            </a:extLst>
          </p:cNvPr>
          <p:cNvSpPr txBox="1">
            <a:spLocks noGrp="1"/>
          </p:cNvSpPr>
          <p:nvPr>
            <p:ph type="sldNum" sz="quarter" idx="5"/>
          </p:nvPr>
        </p:nvSpPr>
        <p:spPr>
          <a:ln/>
        </p:spPr>
        <p:txBody>
          <a:bodyPr vert="horz" lIns="0" tIns="0" rIns="0" bIns="0" anchor="b" anchorCtr="0">
            <a:noAutofit/>
          </a:bodyPr>
          <a:lstStyle/>
          <a:p>
            <a:pPr lvl="0"/>
            <a:fld id="{68E21624-A067-4A76-81C1-9CA8535A939D}" type="slidenum">
              <a:t>6</a:t>
            </a:fld>
            <a:endParaRPr lang="fr-FR"/>
          </a:p>
        </p:txBody>
      </p:sp>
      <p:sp>
        <p:nvSpPr>
          <p:cNvPr id="2" name="Espace réservé de l'image des diapositives 1">
            <a:extLst>
              <a:ext uri="{FF2B5EF4-FFF2-40B4-BE49-F238E27FC236}">
                <a16:creationId xmlns:a16="http://schemas.microsoft.com/office/drawing/2014/main" id="{F84FC916-2716-CD2F-F0BA-8C67AA1C7697}"/>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6722858E-7F7E-02CC-95C7-40E7B59D73BF}"/>
              </a:ext>
            </a:extLst>
          </p:cNvPr>
          <p:cNvSpPr txBox="1">
            <a:spLocks noGrp="1"/>
          </p:cNvSpPr>
          <p:nvPr>
            <p:ph type="body" sz="quarter" idx="1"/>
          </p:nvPr>
        </p:nvSpPr>
        <p:spPr/>
        <p:txBody>
          <a:bodyPr vert="horz"/>
          <a:lstStyle/>
          <a:p>
            <a:pPr rtl="0"/>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9F9C1D7-016E-4D80-BCA4-B5E20B79D7EF}"/>
              </a:ext>
            </a:extLst>
          </p:cNvPr>
          <p:cNvSpPr txBox="1">
            <a:spLocks noGrp="1"/>
          </p:cNvSpPr>
          <p:nvPr>
            <p:ph type="sldNum" sz="quarter" idx="5"/>
          </p:nvPr>
        </p:nvSpPr>
        <p:spPr>
          <a:ln/>
        </p:spPr>
        <p:txBody>
          <a:bodyPr vert="horz" lIns="0" tIns="0" rIns="0" bIns="0" anchor="b" anchorCtr="0">
            <a:noAutofit/>
          </a:bodyPr>
          <a:lstStyle/>
          <a:p>
            <a:pPr lvl="0"/>
            <a:fld id="{F63650D8-E884-4323-8EAC-3A5DF33C26C9}" type="slidenum">
              <a:t>7</a:t>
            </a:fld>
            <a:endParaRPr lang="fr-FR"/>
          </a:p>
        </p:txBody>
      </p:sp>
      <p:sp>
        <p:nvSpPr>
          <p:cNvPr id="2" name="Espace réservé de l'image des diapositives 1">
            <a:extLst>
              <a:ext uri="{FF2B5EF4-FFF2-40B4-BE49-F238E27FC236}">
                <a16:creationId xmlns:a16="http://schemas.microsoft.com/office/drawing/2014/main" id="{962D5D2E-BBEA-56B1-6067-27E8A489AB8D}"/>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5584DC11-161F-51D4-803F-DADA79A22FE0}"/>
              </a:ext>
            </a:extLst>
          </p:cNvPr>
          <p:cNvSpPr txBox="1">
            <a:spLocks noGrp="1"/>
          </p:cNvSpPr>
          <p:nvPr>
            <p:ph type="body" sz="quarter" idx="1"/>
          </p:nvPr>
        </p:nvSpPr>
        <p:spPr/>
        <p:txBody>
          <a:bodyPr vert="horz"/>
          <a:lstStyle/>
          <a:p>
            <a:pPr rtl="0"/>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C47B55D-2189-FA7C-4912-370B25690E61}"/>
              </a:ext>
            </a:extLst>
          </p:cNvPr>
          <p:cNvSpPr txBox="1">
            <a:spLocks noGrp="1"/>
          </p:cNvSpPr>
          <p:nvPr>
            <p:ph type="sldNum" sz="quarter" idx="5"/>
          </p:nvPr>
        </p:nvSpPr>
        <p:spPr>
          <a:ln/>
        </p:spPr>
        <p:txBody>
          <a:bodyPr vert="horz" lIns="0" tIns="0" rIns="0" bIns="0" anchor="b" anchorCtr="0">
            <a:noAutofit/>
          </a:bodyPr>
          <a:lstStyle/>
          <a:p>
            <a:pPr lvl="0"/>
            <a:fld id="{23687590-0061-46C5-94F4-A75E658D2668}" type="slidenum">
              <a:t>8</a:t>
            </a:fld>
            <a:endParaRPr lang="fr-FR"/>
          </a:p>
        </p:txBody>
      </p:sp>
      <p:sp>
        <p:nvSpPr>
          <p:cNvPr id="2" name="Espace réservé de l'image des diapositives 1">
            <a:extLst>
              <a:ext uri="{FF2B5EF4-FFF2-40B4-BE49-F238E27FC236}">
                <a16:creationId xmlns:a16="http://schemas.microsoft.com/office/drawing/2014/main" id="{C8BD198D-95D8-1B77-9535-5A47A228D3B7}"/>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B43F860D-6E99-1592-7C62-21E87C675AC7}"/>
              </a:ext>
            </a:extLst>
          </p:cNvPr>
          <p:cNvSpPr txBox="1">
            <a:spLocks noGrp="1"/>
          </p:cNvSpPr>
          <p:nvPr>
            <p:ph type="body" sz="quarter" idx="1"/>
          </p:nvPr>
        </p:nvSpPr>
        <p:spPr/>
        <p:txBody>
          <a:bodyPr vert="horz"/>
          <a:lstStyle/>
          <a:p>
            <a:pPr rtl="0"/>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73780413-0AAF-4280-9D69-D833CFA80480}" type="slidenum">
              <a:rPr lang="fr-FR" smtClean="0"/>
              <a:t>9</a:t>
            </a:fld>
            <a:endParaRPr lang="fr-FR"/>
          </a:p>
        </p:txBody>
      </p:sp>
    </p:spTree>
    <p:extLst>
      <p:ext uri="{BB962C8B-B14F-4D97-AF65-F5344CB8AC3E}">
        <p14:creationId xmlns:p14="http://schemas.microsoft.com/office/powerpoint/2010/main" val="218875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9800278-6B24-477B-AF56-07D1A154E75C}" type="datetime1">
              <a:rPr lang="fr-FR" smtClean="0"/>
              <a:t>25/04/2023</a:t>
            </a:fld>
            <a:endParaRPr lang="fr-FR"/>
          </a:p>
        </p:txBody>
      </p:sp>
      <p:sp>
        <p:nvSpPr>
          <p:cNvPr id="5" name="Espace réservé du pied de page 4"/>
          <p:cNvSpPr>
            <a:spLocks noGrp="1"/>
          </p:cNvSpPr>
          <p:nvPr>
            <p:ph type="ftr" sz="quarter" idx="11"/>
          </p:nvPr>
        </p:nvSpPr>
        <p:spPr/>
        <p:txBody>
          <a:bodyPr/>
          <a:lstStyle/>
          <a:p>
            <a:r>
              <a:rPr lang="fr-FR"/>
              <a:t>Réalisation DCOPT-SCOTIGEO 03/12/2018</a:t>
            </a:r>
          </a:p>
        </p:txBody>
      </p:sp>
      <p:sp>
        <p:nvSpPr>
          <p:cNvPr id="6" name="Espace réservé du numéro de diapositive 5"/>
          <p:cNvSpPr>
            <a:spLocks noGrp="1"/>
          </p:cNvSpPr>
          <p:nvPr>
            <p:ph type="sldNum" sz="quarter" idx="12"/>
          </p:nvPr>
        </p:nvSpPr>
        <p:spPr/>
        <p:txBody>
          <a:bodyPr/>
          <a:lstStyle/>
          <a:p>
            <a:fld id="{1D177520-E413-45E4-9DB8-BA0B3F78C197}" type="slidenum">
              <a:rPr lang="fr-FR" smtClean="0"/>
              <a:t>‹N°›</a:t>
            </a:fld>
            <a:endParaRPr lang="fr-FR"/>
          </a:p>
        </p:txBody>
      </p:sp>
    </p:spTree>
    <p:extLst>
      <p:ext uri="{BB962C8B-B14F-4D97-AF65-F5344CB8AC3E}">
        <p14:creationId xmlns:p14="http://schemas.microsoft.com/office/powerpoint/2010/main" val="146858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28C6ECC-0A84-42D3-B23A-9255EF4C682E}" type="datetime1">
              <a:rPr lang="fr-FR" smtClean="0"/>
              <a:t>25/04/2023</a:t>
            </a:fld>
            <a:endParaRPr lang="fr-FR"/>
          </a:p>
        </p:txBody>
      </p:sp>
      <p:sp>
        <p:nvSpPr>
          <p:cNvPr id="5" name="Espace réservé du pied de page 4"/>
          <p:cNvSpPr>
            <a:spLocks noGrp="1"/>
          </p:cNvSpPr>
          <p:nvPr>
            <p:ph type="ftr" sz="quarter" idx="11"/>
          </p:nvPr>
        </p:nvSpPr>
        <p:spPr/>
        <p:txBody>
          <a:bodyPr/>
          <a:lstStyle/>
          <a:p>
            <a:r>
              <a:rPr lang="fr-FR"/>
              <a:t>Réalisation DCOPT-SCOTIGEO 03/12/2018</a:t>
            </a:r>
          </a:p>
        </p:txBody>
      </p:sp>
      <p:sp>
        <p:nvSpPr>
          <p:cNvPr id="6" name="Espace réservé du numéro de diapositive 5"/>
          <p:cNvSpPr>
            <a:spLocks noGrp="1"/>
          </p:cNvSpPr>
          <p:nvPr>
            <p:ph type="sldNum" sz="quarter" idx="12"/>
          </p:nvPr>
        </p:nvSpPr>
        <p:spPr/>
        <p:txBody>
          <a:bodyPr/>
          <a:lstStyle/>
          <a:p>
            <a:fld id="{1D177520-E413-45E4-9DB8-BA0B3F78C197}" type="slidenum">
              <a:rPr lang="fr-FR" smtClean="0"/>
              <a:t>‹N°›</a:t>
            </a:fld>
            <a:endParaRPr lang="fr-FR"/>
          </a:p>
        </p:txBody>
      </p:sp>
    </p:spTree>
    <p:extLst>
      <p:ext uri="{BB962C8B-B14F-4D97-AF65-F5344CB8AC3E}">
        <p14:creationId xmlns:p14="http://schemas.microsoft.com/office/powerpoint/2010/main" val="101154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94E666F-A6D1-454C-A3B2-E20B981D518C}" type="datetime1">
              <a:rPr lang="fr-FR" smtClean="0"/>
              <a:t>25/04/2023</a:t>
            </a:fld>
            <a:endParaRPr lang="fr-FR"/>
          </a:p>
        </p:txBody>
      </p:sp>
      <p:sp>
        <p:nvSpPr>
          <p:cNvPr id="5" name="Espace réservé du pied de page 4"/>
          <p:cNvSpPr>
            <a:spLocks noGrp="1"/>
          </p:cNvSpPr>
          <p:nvPr>
            <p:ph type="ftr" sz="quarter" idx="11"/>
          </p:nvPr>
        </p:nvSpPr>
        <p:spPr/>
        <p:txBody>
          <a:bodyPr/>
          <a:lstStyle/>
          <a:p>
            <a:r>
              <a:rPr lang="fr-FR"/>
              <a:t>Réalisation DCOPT-SCOTIGEO 03/12/2018</a:t>
            </a:r>
          </a:p>
        </p:txBody>
      </p:sp>
      <p:sp>
        <p:nvSpPr>
          <p:cNvPr id="6" name="Espace réservé du numéro de diapositive 5"/>
          <p:cNvSpPr>
            <a:spLocks noGrp="1"/>
          </p:cNvSpPr>
          <p:nvPr>
            <p:ph type="sldNum" sz="quarter" idx="12"/>
          </p:nvPr>
        </p:nvSpPr>
        <p:spPr/>
        <p:txBody>
          <a:bodyPr/>
          <a:lstStyle/>
          <a:p>
            <a:fld id="{1D177520-E413-45E4-9DB8-BA0B3F78C197}" type="slidenum">
              <a:rPr lang="fr-FR" smtClean="0"/>
              <a:t>‹N°›</a:t>
            </a:fld>
            <a:endParaRPr lang="fr-FR"/>
          </a:p>
        </p:txBody>
      </p:sp>
    </p:spTree>
    <p:extLst>
      <p:ext uri="{BB962C8B-B14F-4D97-AF65-F5344CB8AC3E}">
        <p14:creationId xmlns:p14="http://schemas.microsoft.com/office/powerpoint/2010/main" val="67301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AA489AE-E70C-4A50-B37F-04ED6F5FB904}" type="datetime1">
              <a:rPr lang="fr-FR" smtClean="0"/>
              <a:t>25/04/2023</a:t>
            </a:fld>
            <a:endParaRPr lang="fr-FR"/>
          </a:p>
        </p:txBody>
      </p:sp>
      <p:sp>
        <p:nvSpPr>
          <p:cNvPr id="5" name="Espace réservé du pied de page 4"/>
          <p:cNvSpPr>
            <a:spLocks noGrp="1"/>
          </p:cNvSpPr>
          <p:nvPr>
            <p:ph type="ftr" sz="quarter" idx="11"/>
          </p:nvPr>
        </p:nvSpPr>
        <p:spPr/>
        <p:txBody>
          <a:bodyPr/>
          <a:lstStyle/>
          <a:p>
            <a:r>
              <a:rPr lang="fr-FR"/>
              <a:t>Réalisation DCOPT-SCOTIGEO 03/12/2018</a:t>
            </a:r>
          </a:p>
        </p:txBody>
      </p:sp>
      <p:sp>
        <p:nvSpPr>
          <p:cNvPr id="6" name="Espace réservé du numéro de diapositive 5"/>
          <p:cNvSpPr>
            <a:spLocks noGrp="1"/>
          </p:cNvSpPr>
          <p:nvPr>
            <p:ph type="sldNum" sz="quarter" idx="12"/>
          </p:nvPr>
        </p:nvSpPr>
        <p:spPr/>
        <p:txBody>
          <a:bodyPr/>
          <a:lstStyle/>
          <a:p>
            <a:fld id="{1D177520-E413-45E4-9DB8-BA0B3F78C197}" type="slidenum">
              <a:rPr lang="fr-FR" smtClean="0"/>
              <a:t>‹N°›</a:t>
            </a:fld>
            <a:endParaRPr lang="fr-FR"/>
          </a:p>
        </p:txBody>
      </p:sp>
    </p:spTree>
    <p:extLst>
      <p:ext uri="{BB962C8B-B14F-4D97-AF65-F5344CB8AC3E}">
        <p14:creationId xmlns:p14="http://schemas.microsoft.com/office/powerpoint/2010/main" val="189475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5E8449D-6F0E-4367-BE75-4C26EB128148}" type="datetime1">
              <a:rPr lang="fr-FR" smtClean="0"/>
              <a:t>25/04/2023</a:t>
            </a:fld>
            <a:endParaRPr lang="fr-FR"/>
          </a:p>
        </p:txBody>
      </p:sp>
      <p:sp>
        <p:nvSpPr>
          <p:cNvPr id="5" name="Espace réservé du pied de page 4"/>
          <p:cNvSpPr>
            <a:spLocks noGrp="1"/>
          </p:cNvSpPr>
          <p:nvPr>
            <p:ph type="ftr" sz="quarter" idx="11"/>
          </p:nvPr>
        </p:nvSpPr>
        <p:spPr/>
        <p:txBody>
          <a:bodyPr/>
          <a:lstStyle/>
          <a:p>
            <a:r>
              <a:rPr lang="fr-FR"/>
              <a:t>Réalisation DCOPT-SCOTIGEO 03/12/2018</a:t>
            </a:r>
          </a:p>
        </p:txBody>
      </p:sp>
      <p:sp>
        <p:nvSpPr>
          <p:cNvPr id="6" name="Espace réservé du numéro de diapositive 5"/>
          <p:cNvSpPr>
            <a:spLocks noGrp="1"/>
          </p:cNvSpPr>
          <p:nvPr>
            <p:ph type="sldNum" sz="quarter" idx="12"/>
          </p:nvPr>
        </p:nvSpPr>
        <p:spPr/>
        <p:txBody>
          <a:bodyPr/>
          <a:lstStyle/>
          <a:p>
            <a:fld id="{1D177520-E413-45E4-9DB8-BA0B3F78C197}" type="slidenum">
              <a:rPr lang="fr-FR" smtClean="0"/>
              <a:t>‹N°›</a:t>
            </a:fld>
            <a:endParaRPr lang="fr-FR"/>
          </a:p>
        </p:txBody>
      </p:sp>
    </p:spTree>
    <p:extLst>
      <p:ext uri="{BB962C8B-B14F-4D97-AF65-F5344CB8AC3E}">
        <p14:creationId xmlns:p14="http://schemas.microsoft.com/office/powerpoint/2010/main" val="283914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84EC87F-A628-4172-BC4F-C4788E53AD63}" type="datetime1">
              <a:rPr lang="fr-FR" smtClean="0"/>
              <a:t>25/04/2023</a:t>
            </a:fld>
            <a:endParaRPr lang="fr-FR"/>
          </a:p>
        </p:txBody>
      </p:sp>
      <p:sp>
        <p:nvSpPr>
          <p:cNvPr id="6" name="Espace réservé du pied de page 5"/>
          <p:cNvSpPr>
            <a:spLocks noGrp="1"/>
          </p:cNvSpPr>
          <p:nvPr>
            <p:ph type="ftr" sz="quarter" idx="11"/>
          </p:nvPr>
        </p:nvSpPr>
        <p:spPr/>
        <p:txBody>
          <a:bodyPr/>
          <a:lstStyle/>
          <a:p>
            <a:r>
              <a:rPr lang="fr-FR"/>
              <a:t>Réalisation DCOPT-SCOTIGEO 03/12/2018</a:t>
            </a:r>
          </a:p>
        </p:txBody>
      </p:sp>
      <p:sp>
        <p:nvSpPr>
          <p:cNvPr id="7" name="Espace réservé du numéro de diapositive 6"/>
          <p:cNvSpPr>
            <a:spLocks noGrp="1"/>
          </p:cNvSpPr>
          <p:nvPr>
            <p:ph type="sldNum" sz="quarter" idx="12"/>
          </p:nvPr>
        </p:nvSpPr>
        <p:spPr/>
        <p:txBody>
          <a:bodyPr/>
          <a:lstStyle/>
          <a:p>
            <a:fld id="{1D177520-E413-45E4-9DB8-BA0B3F78C197}" type="slidenum">
              <a:rPr lang="fr-FR" smtClean="0"/>
              <a:t>‹N°›</a:t>
            </a:fld>
            <a:endParaRPr lang="fr-FR"/>
          </a:p>
        </p:txBody>
      </p:sp>
    </p:spTree>
    <p:extLst>
      <p:ext uri="{BB962C8B-B14F-4D97-AF65-F5344CB8AC3E}">
        <p14:creationId xmlns:p14="http://schemas.microsoft.com/office/powerpoint/2010/main" val="2889719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02CF87C-274A-4A08-B5B1-CDE713F29C1B}" type="datetime1">
              <a:rPr lang="fr-FR" smtClean="0"/>
              <a:t>25/04/2023</a:t>
            </a:fld>
            <a:endParaRPr lang="fr-FR"/>
          </a:p>
        </p:txBody>
      </p:sp>
      <p:sp>
        <p:nvSpPr>
          <p:cNvPr id="8" name="Espace réservé du pied de page 7"/>
          <p:cNvSpPr>
            <a:spLocks noGrp="1"/>
          </p:cNvSpPr>
          <p:nvPr>
            <p:ph type="ftr" sz="quarter" idx="11"/>
          </p:nvPr>
        </p:nvSpPr>
        <p:spPr/>
        <p:txBody>
          <a:bodyPr/>
          <a:lstStyle/>
          <a:p>
            <a:r>
              <a:rPr lang="fr-FR"/>
              <a:t>Réalisation DCOPT-SCOTIGEO 03/12/2018</a:t>
            </a:r>
          </a:p>
        </p:txBody>
      </p:sp>
      <p:sp>
        <p:nvSpPr>
          <p:cNvPr id="9" name="Espace réservé du numéro de diapositive 8"/>
          <p:cNvSpPr>
            <a:spLocks noGrp="1"/>
          </p:cNvSpPr>
          <p:nvPr>
            <p:ph type="sldNum" sz="quarter" idx="12"/>
          </p:nvPr>
        </p:nvSpPr>
        <p:spPr/>
        <p:txBody>
          <a:bodyPr/>
          <a:lstStyle/>
          <a:p>
            <a:fld id="{1D177520-E413-45E4-9DB8-BA0B3F78C197}" type="slidenum">
              <a:rPr lang="fr-FR" smtClean="0"/>
              <a:t>‹N°›</a:t>
            </a:fld>
            <a:endParaRPr lang="fr-FR"/>
          </a:p>
        </p:txBody>
      </p:sp>
    </p:spTree>
    <p:extLst>
      <p:ext uri="{BB962C8B-B14F-4D97-AF65-F5344CB8AC3E}">
        <p14:creationId xmlns:p14="http://schemas.microsoft.com/office/powerpoint/2010/main" val="117196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EB57094-1D95-4937-9D4C-8F5E51043E8E}" type="datetime1">
              <a:rPr lang="fr-FR" smtClean="0"/>
              <a:t>25/04/2023</a:t>
            </a:fld>
            <a:endParaRPr lang="fr-FR"/>
          </a:p>
        </p:txBody>
      </p:sp>
      <p:sp>
        <p:nvSpPr>
          <p:cNvPr id="4" name="Espace réservé du pied de page 3"/>
          <p:cNvSpPr>
            <a:spLocks noGrp="1"/>
          </p:cNvSpPr>
          <p:nvPr>
            <p:ph type="ftr" sz="quarter" idx="11"/>
          </p:nvPr>
        </p:nvSpPr>
        <p:spPr/>
        <p:txBody>
          <a:bodyPr/>
          <a:lstStyle/>
          <a:p>
            <a:r>
              <a:rPr lang="fr-FR"/>
              <a:t>Réalisation DCOPT-SCOTIGEO 03/12/2018</a:t>
            </a:r>
          </a:p>
        </p:txBody>
      </p:sp>
      <p:sp>
        <p:nvSpPr>
          <p:cNvPr id="5" name="Espace réservé du numéro de diapositive 4"/>
          <p:cNvSpPr>
            <a:spLocks noGrp="1"/>
          </p:cNvSpPr>
          <p:nvPr>
            <p:ph type="sldNum" sz="quarter" idx="12"/>
          </p:nvPr>
        </p:nvSpPr>
        <p:spPr/>
        <p:txBody>
          <a:bodyPr/>
          <a:lstStyle/>
          <a:p>
            <a:fld id="{1D177520-E413-45E4-9DB8-BA0B3F78C197}" type="slidenum">
              <a:rPr lang="fr-FR" smtClean="0"/>
              <a:t>‹N°›</a:t>
            </a:fld>
            <a:endParaRPr lang="fr-FR"/>
          </a:p>
        </p:txBody>
      </p:sp>
    </p:spTree>
    <p:extLst>
      <p:ext uri="{BB962C8B-B14F-4D97-AF65-F5344CB8AC3E}">
        <p14:creationId xmlns:p14="http://schemas.microsoft.com/office/powerpoint/2010/main" val="70213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9BAC62-A9C8-4E82-A314-43A3C2C533F0}" type="datetime1">
              <a:rPr lang="fr-FR" smtClean="0"/>
              <a:t>25/04/2023</a:t>
            </a:fld>
            <a:endParaRPr lang="fr-FR"/>
          </a:p>
        </p:txBody>
      </p:sp>
      <p:sp>
        <p:nvSpPr>
          <p:cNvPr id="3" name="Espace réservé du pied de page 2"/>
          <p:cNvSpPr>
            <a:spLocks noGrp="1"/>
          </p:cNvSpPr>
          <p:nvPr>
            <p:ph type="ftr" sz="quarter" idx="11"/>
          </p:nvPr>
        </p:nvSpPr>
        <p:spPr/>
        <p:txBody>
          <a:bodyPr/>
          <a:lstStyle/>
          <a:p>
            <a:r>
              <a:rPr lang="fr-FR"/>
              <a:t>Réalisation DCOPT-SCOTIGEO 03/12/2018</a:t>
            </a:r>
          </a:p>
        </p:txBody>
      </p:sp>
      <p:sp>
        <p:nvSpPr>
          <p:cNvPr id="4" name="Espace réservé du numéro de diapositive 3"/>
          <p:cNvSpPr>
            <a:spLocks noGrp="1"/>
          </p:cNvSpPr>
          <p:nvPr>
            <p:ph type="sldNum" sz="quarter" idx="12"/>
          </p:nvPr>
        </p:nvSpPr>
        <p:spPr/>
        <p:txBody>
          <a:bodyPr/>
          <a:lstStyle/>
          <a:p>
            <a:fld id="{1D177520-E413-45E4-9DB8-BA0B3F78C197}" type="slidenum">
              <a:rPr lang="fr-FR" smtClean="0"/>
              <a:t>‹N°›</a:t>
            </a:fld>
            <a:endParaRPr lang="fr-FR"/>
          </a:p>
        </p:txBody>
      </p:sp>
    </p:spTree>
    <p:extLst>
      <p:ext uri="{BB962C8B-B14F-4D97-AF65-F5344CB8AC3E}">
        <p14:creationId xmlns:p14="http://schemas.microsoft.com/office/powerpoint/2010/main" val="299882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EA5A608-91C0-4A9D-B5BD-BD9ADD0A8C0D}" type="datetime1">
              <a:rPr lang="fr-FR" smtClean="0"/>
              <a:t>25/04/2023</a:t>
            </a:fld>
            <a:endParaRPr lang="fr-FR"/>
          </a:p>
        </p:txBody>
      </p:sp>
      <p:sp>
        <p:nvSpPr>
          <p:cNvPr id="6" name="Espace réservé du pied de page 5"/>
          <p:cNvSpPr>
            <a:spLocks noGrp="1"/>
          </p:cNvSpPr>
          <p:nvPr>
            <p:ph type="ftr" sz="quarter" idx="11"/>
          </p:nvPr>
        </p:nvSpPr>
        <p:spPr/>
        <p:txBody>
          <a:bodyPr/>
          <a:lstStyle/>
          <a:p>
            <a:r>
              <a:rPr lang="fr-FR"/>
              <a:t>Réalisation DCOPT-SCOTIGEO 03/12/2018</a:t>
            </a:r>
          </a:p>
        </p:txBody>
      </p:sp>
      <p:sp>
        <p:nvSpPr>
          <p:cNvPr id="7" name="Espace réservé du numéro de diapositive 6"/>
          <p:cNvSpPr>
            <a:spLocks noGrp="1"/>
          </p:cNvSpPr>
          <p:nvPr>
            <p:ph type="sldNum" sz="quarter" idx="12"/>
          </p:nvPr>
        </p:nvSpPr>
        <p:spPr/>
        <p:txBody>
          <a:bodyPr/>
          <a:lstStyle/>
          <a:p>
            <a:fld id="{1D177520-E413-45E4-9DB8-BA0B3F78C197}" type="slidenum">
              <a:rPr lang="fr-FR" smtClean="0"/>
              <a:t>‹N°›</a:t>
            </a:fld>
            <a:endParaRPr lang="fr-FR"/>
          </a:p>
        </p:txBody>
      </p:sp>
    </p:spTree>
    <p:extLst>
      <p:ext uri="{BB962C8B-B14F-4D97-AF65-F5344CB8AC3E}">
        <p14:creationId xmlns:p14="http://schemas.microsoft.com/office/powerpoint/2010/main" val="182306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F52CEC4-368E-44F7-BB13-F61DC79058EA}" type="datetime1">
              <a:rPr lang="fr-FR" smtClean="0"/>
              <a:t>25/04/2023</a:t>
            </a:fld>
            <a:endParaRPr lang="fr-FR"/>
          </a:p>
        </p:txBody>
      </p:sp>
      <p:sp>
        <p:nvSpPr>
          <p:cNvPr id="6" name="Espace réservé du pied de page 5"/>
          <p:cNvSpPr>
            <a:spLocks noGrp="1"/>
          </p:cNvSpPr>
          <p:nvPr>
            <p:ph type="ftr" sz="quarter" idx="11"/>
          </p:nvPr>
        </p:nvSpPr>
        <p:spPr/>
        <p:txBody>
          <a:bodyPr/>
          <a:lstStyle/>
          <a:p>
            <a:r>
              <a:rPr lang="fr-FR"/>
              <a:t>Réalisation DCOPT-SCOTIGEO 03/12/2018</a:t>
            </a:r>
          </a:p>
        </p:txBody>
      </p:sp>
      <p:sp>
        <p:nvSpPr>
          <p:cNvPr id="7" name="Espace réservé du numéro de diapositive 6"/>
          <p:cNvSpPr>
            <a:spLocks noGrp="1"/>
          </p:cNvSpPr>
          <p:nvPr>
            <p:ph type="sldNum" sz="quarter" idx="12"/>
          </p:nvPr>
        </p:nvSpPr>
        <p:spPr/>
        <p:txBody>
          <a:bodyPr/>
          <a:lstStyle/>
          <a:p>
            <a:fld id="{1D177520-E413-45E4-9DB8-BA0B3F78C197}" type="slidenum">
              <a:rPr lang="fr-FR" smtClean="0"/>
              <a:t>‹N°›</a:t>
            </a:fld>
            <a:endParaRPr lang="fr-FR"/>
          </a:p>
        </p:txBody>
      </p:sp>
    </p:spTree>
    <p:extLst>
      <p:ext uri="{BB962C8B-B14F-4D97-AF65-F5344CB8AC3E}">
        <p14:creationId xmlns:p14="http://schemas.microsoft.com/office/powerpoint/2010/main" val="78153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7C2EC-98E7-4671-B11F-2042CAF524C1}" type="datetime1">
              <a:rPr lang="fr-FR" smtClean="0"/>
              <a:t>25/04/2023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Réalisation DCOPT-SCOTIGEO 03/12/2018</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77520-E413-45E4-9DB8-BA0B3F78C197}" type="slidenum">
              <a:rPr lang="fr-FR" smtClean="0"/>
              <a:t>‹N°›</a:t>
            </a:fld>
            <a:endParaRPr lang="fr-FR"/>
          </a:p>
        </p:txBody>
      </p:sp>
    </p:spTree>
    <p:extLst>
      <p:ext uri="{BB962C8B-B14F-4D97-AF65-F5344CB8AC3E}">
        <p14:creationId xmlns:p14="http://schemas.microsoft.com/office/powerpoint/2010/main" val="3096238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mailto:sudfonciereco@maregionsud.f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framaforms.org/inventaires-en-zae-donnees-socles-pour-pre-inventaire-1679994548" TargetMode="External"/><Relationship Id="rId5" Type="http://schemas.openxmlformats.org/officeDocument/2006/relationships/image" Target="../media/image6.png"/><Relationship Id="rId4" Type="http://schemas.openxmlformats.org/officeDocument/2006/relationships/hyperlink" Target="https://www.paca.developpement-durable.gouv.fr/loi-climat-resilience-foire-aux-questions-zae-a14744.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dre.provence-alpes-cote-d-azur.developpement-durable.gouv.fr/loi-climat-resilience-foire-aux-questions-zae-a14744.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app.klaxoon.com/join/WK3ST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8AEC591-4B54-4A9F-953A-228CA187113E}"/>
              </a:ext>
            </a:extLst>
          </p:cNvPr>
          <p:cNvSpPr/>
          <p:nvPr/>
        </p:nvSpPr>
        <p:spPr>
          <a:xfrm>
            <a:off x="-1" y="0"/>
            <a:ext cx="642842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17CA90D2-DFD6-421A-AF3A-727D656221B1}"/>
              </a:ext>
            </a:extLst>
          </p:cNvPr>
          <p:cNvSpPr>
            <a:spLocks noGrp="1"/>
          </p:cNvSpPr>
          <p:nvPr>
            <p:ph type="ftr" sz="quarter" idx="11"/>
          </p:nvPr>
        </p:nvSpPr>
        <p:spPr>
          <a:xfrm>
            <a:off x="0" y="6340475"/>
            <a:ext cx="4114800" cy="365125"/>
          </a:xfrm>
        </p:spPr>
        <p:txBody>
          <a:bodyPr/>
          <a:lstStyle/>
          <a:p>
            <a:pPr algn="l"/>
            <a:r>
              <a:rPr lang="fr-FR" dirty="0"/>
              <a:t>Réalisation DCOPT-SCOT-DREAL- 20/04/2023</a:t>
            </a:r>
          </a:p>
        </p:txBody>
      </p:sp>
      <p:sp>
        <p:nvSpPr>
          <p:cNvPr id="9" name="Rectangle 8">
            <a:extLst>
              <a:ext uri="{FF2B5EF4-FFF2-40B4-BE49-F238E27FC236}">
                <a16:creationId xmlns:a16="http://schemas.microsoft.com/office/drawing/2014/main" id="{0DE377CD-53E7-4CD4-91D9-8278F57F815E}"/>
              </a:ext>
            </a:extLst>
          </p:cNvPr>
          <p:cNvSpPr/>
          <p:nvPr/>
        </p:nvSpPr>
        <p:spPr>
          <a:xfrm>
            <a:off x="1824113" y="5303891"/>
            <a:ext cx="5853800" cy="892552"/>
          </a:xfrm>
          <a:prstGeom prst="rect">
            <a:avLst/>
          </a:prstGeom>
          <a:noFill/>
        </p:spPr>
        <p:txBody>
          <a:bodyPr wrap="square" lIns="91440" tIns="45720" rIns="91440" bIns="45720">
            <a:spAutoFit/>
          </a:bodyPr>
          <a:lstStyle/>
          <a:p>
            <a:pPr algn="ctr"/>
            <a:endParaRPr lang="fr-FR" sz="3200" b="1" dirty="0">
              <a:ln w="22225">
                <a:solidFill>
                  <a:schemeClr val="accent2"/>
                </a:solidFill>
                <a:prstDash val="solid"/>
              </a:ln>
              <a:solidFill>
                <a:schemeClr val="accent2">
                  <a:lumMod val="75000"/>
                </a:schemeClr>
              </a:solidFill>
            </a:endParaRPr>
          </a:p>
          <a:p>
            <a:pPr algn="ctr"/>
            <a:r>
              <a:rPr lang="fr-FR" cap="none" spc="0" dirty="0">
                <a:ln w="22225">
                  <a:solidFill>
                    <a:schemeClr val="accent2"/>
                  </a:solidFill>
                  <a:prstDash val="solid"/>
                </a:ln>
                <a:solidFill>
                  <a:schemeClr val="accent2">
                    <a:lumMod val="75000"/>
                  </a:schemeClr>
                </a:solidFill>
                <a:latin typeface="+mj-lt"/>
              </a:rPr>
              <a:t>11 avril 2023 - visioco</a:t>
            </a:r>
            <a:r>
              <a:rPr lang="fr-FR" dirty="0">
                <a:ln w="22225">
                  <a:solidFill>
                    <a:schemeClr val="accent2"/>
                  </a:solidFill>
                  <a:prstDash val="solid"/>
                </a:ln>
                <a:solidFill>
                  <a:schemeClr val="accent2">
                    <a:lumMod val="75000"/>
                  </a:schemeClr>
                </a:solidFill>
                <a:latin typeface="+mj-lt"/>
              </a:rPr>
              <a:t>nférence</a:t>
            </a:r>
            <a:endParaRPr lang="fr-FR" cap="none" spc="0" dirty="0">
              <a:ln w="22225">
                <a:solidFill>
                  <a:schemeClr val="accent2"/>
                </a:solidFill>
                <a:prstDash val="solid"/>
              </a:ln>
              <a:solidFill>
                <a:schemeClr val="accent2">
                  <a:lumMod val="75000"/>
                </a:schemeClr>
              </a:solidFill>
              <a:latin typeface="+mj-lt"/>
            </a:endParaRPr>
          </a:p>
        </p:txBody>
      </p:sp>
      <p:cxnSp>
        <p:nvCxnSpPr>
          <p:cNvPr id="3" name="Connecteur droit 2">
            <a:extLst>
              <a:ext uri="{FF2B5EF4-FFF2-40B4-BE49-F238E27FC236}">
                <a16:creationId xmlns:a16="http://schemas.microsoft.com/office/drawing/2014/main" id="{B6E93430-62B4-4D49-847D-6FD5581BAD2F}"/>
              </a:ext>
            </a:extLst>
          </p:cNvPr>
          <p:cNvCxnSpPr/>
          <p:nvPr/>
        </p:nvCxnSpPr>
        <p:spPr>
          <a:xfrm>
            <a:off x="7372869" y="1545334"/>
            <a:ext cx="4044725" cy="0"/>
          </a:xfrm>
          <a:prstGeom prst="line">
            <a:avLst/>
          </a:prstGeom>
        </p:spPr>
        <p:style>
          <a:lnRef idx="3">
            <a:schemeClr val="accent5"/>
          </a:lnRef>
          <a:fillRef idx="0">
            <a:schemeClr val="accent5"/>
          </a:fillRef>
          <a:effectRef idx="2">
            <a:schemeClr val="accent5"/>
          </a:effectRef>
          <a:fontRef idx="minor">
            <a:schemeClr val="tx1"/>
          </a:fontRef>
        </p:style>
      </p:cxnSp>
      <p:sp>
        <p:nvSpPr>
          <p:cNvPr id="12" name="Rectangle 11">
            <a:extLst>
              <a:ext uri="{FF2B5EF4-FFF2-40B4-BE49-F238E27FC236}">
                <a16:creationId xmlns:a16="http://schemas.microsoft.com/office/drawing/2014/main" id="{7F64DFAB-5866-4BD3-AC35-4B073E58EBB2}"/>
              </a:ext>
            </a:extLst>
          </p:cNvPr>
          <p:cNvSpPr/>
          <p:nvPr/>
        </p:nvSpPr>
        <p:spPr>
          <a:xfrm>
            <a:off x="416603" y="292954"/>
            <a:ext cx="5853800" cy="3108543"/>
          </a:xfrm>
          <a:prstGeom prst="rect">
            <a:avLst/>
          </a:prstGeom>
          <a:noFill/>
        </p:spPr>
        <p:txBody>
          <a:bodyPr wrap="square" lIns="91440" tIns="45720" rIns="91440" bIns="45720">
            <a:spAutoFit/>
          </a:bodyPr>
          <a:lstStyle/>
          <a:p>
            <a:pPr algn="ctr"/>
            <a:endParaRPr lang="fr-FR" sz="3200" b="1" dirty="0">
              <a:ln w="22225">
                <a:solidFill>
                  <a:schemeClr val="accent2"/>
                </a:solidFill>
                <a:prstDash val="solid"/>
              </a:ln>
              <a:solidFill>
                <a:schemeClr val="accent2">
                  <a:lumMod val="75000"/>
                </a:schemeClr>
              </a:solidFill>
              <a:effectLst>
                <a:outerShdw blurRad="38100" dist="38100" dir="2700000" algn="tl">
                  <a:srgbClr val="000000">
                    <a:alpha val="43137"/>
                  </a:srgbClr>
                </a:outerShdw>
              </a:effectLst>
            </a:endParaRPr>
          </a:p>
          <a:p>
            <a:pPr algn="ctr"/>
            <a:endParaRPr lang="fr-FR" sz="3200" cap="none" spc="0" dirty="0">
              <a:ln w="22225">
                <a:solidFill>
                  <a:schemeClr val="accent2"/>
                </a:solidFill>
                <a:prstDash val="solid"/>
              </a:ln>
              <a:solidFill>
                <a:schemeClr val="accent2">
                  <a:lumMod val="75000"/>
                </a:schemeClr>
              </a:solidFill>
              <a:effectLst>
                <a:outerShdw blurRad="38100" dist="38100" dir="2700000" algn="tl">
                  <a:srgbClr val="000000">
                    <a:alpha val="43137"/>
                  </a:srgbClr>
                </a:outerShdw>
              </a:effectLst>
              <a:latin typeface="+mj-lt"/>
            </a:endParaRPr>
          </a:p>
          <a:p>
            <a:pPr algn="ctr"/>
            <a:r>
              <a:rPr lang="fr-FR" sz="2800" i="1" dirty="0">
                <a:ln w="22225">
                  <a:solidFill>
                    <a:schemeClr val="accent2"/>
                  </a:solidFill>
                  <a:prstDash val="solid"/>
                </a:ln>
                <a:solidFill>
                  <a:srgbClr val="00CC99"/>
                </a:solidFill>
                <a:effectLst>
                  <a:outerShdw blurRad="38100" dist="38100" dir="2700000" algn="tl">
                    <a:srgbClr val="000000">
                      <a:alpha val="43137"/>
                    </a:srgbClr>
                  </a:outerShdw>
                </a:effectLst>
                <a:latin typeface="+mj-lt"/>
              </a:rPr>
              <a:t> Webinaire interdépartemental</a:t>
            </a:r>
          </a:p>
          <a:p>
            <a:pPr algn="ctr"/>
            <a:endParaRPr lang="fr-FR" sz="2000" b="1" dirty="0">
              <a:solidFill>
                <a:srgbClr val="00CC99"/>
              </a:solidFill>
              <a:effectLst/>
              <a:latin typeface="Calibri" panose="020F0502020204030204" pitchFamily="34" charset="0"/>
              <a:ea typeface="Calibri" panose="020F0502020204030204" pitchFamily="34" charset="0"/>
            </a:endParaRPr>
          </a:p>
          <a:p>
            <a:pPr algn="ctr"/>
            <a:r>
              <a:rPr lang="fr-FR" sz="2800" b="1" dirty="0">
                <a:solidFill>
                  <a:srgbClr val="00CC99"/>
                </a:solidFill>
                <a:effectLst/>
                <a:latin typeface="Calibri" panose="020F0502020204030204" pitchFamily="34" charset="0"/>
                <a:ea typeface="Calibri" panose="020F0502020204030204" pitchFamily="34" charset="0"/>
              </a:rPr>
              <a:t>Point de situation </a:t>
            </a:r>
          </a:p>
          <a:p>
            <a:pPr algn="ctr"/>
            <a:r>
              <a:rPr lang="fr-FR" sz="2800" b="1" dirty="0">
                <a:solidFill>
                  <a:srgbClr val="00CC99"/>
                </a:solidFill>
                <a:effectLst/>
                <a:latin typeface="Calibri" panose="020F0502020204030204" pitchFamily="34" charset="0"/>
                <a:ea typeface="Calibri" panose="020F0502020204030204" pitchFamily="34" charset="0"/>
              </a:rPr>
              <a:t>intermédiaire </a:t>
            </a:r>
          </a:p>
          <a:p>
            <a:pPr algn="ctr"/>
            <a:r>
              <a:rPr lang="fr-FR" sz="2800" b="1" dirty="0">
                <a:solidFill>
                  <a:srgbClr val="00CC99"/>
                </a:solidFill>
                <a:effectLst/>
                <a:latin typeface="Calibri" panose="020F0502020204030204" pitchFamily="34" charset="0"/>
                <a:ea typeface="Calibri" panose="020F0502020204030204" pitchFamily="34" charset="0"/>
              </a:rPr>
              <a:t>sur les inventaires </a:t>
            </a:r>
            <a:endParaRPr lang="fr-FR" sz="4400" i="1" cap="none" spc="0" dirty="0">
              <a:ln w="22225">
                <a:solidFill>
                  <a:schemeClr val="accent2"/>
                </a:solidFill>
                <a:prstDash val="solid"/>
              </a:ln>
              <a:solidFill>
                <a:srgbClr val="00CC99"/>
              </a:solidFill>
              <a:effectLst>
                <a:outerShdw blurRad="38100" dist="38100" dir="2700000" algn="tl">
                  <a:srgbClr val="000000">
                    <a:alpha val="43137"/>
                  </a:srgbClr>
                </a:outerShdw>
              </a:effectLst>
              <a:latin typeface="+mj-lt"/>
            </a:endParaRPr>
          </a:p>
        </p:txBody>
      </p:sp>
      <p:sp>
        <p:nvSpPr>
          <p:cNvPr id="14" name="Titre 1">
            <a:extLst>
              <a:ext uri="{FF2B5EF4-FFF2-40B4-BE49-F238E27FC236}">
                <a16:creationId xmlns:a16="http://schemas.microsoft.com/office/drawing/2014/main" id="{1E4DE918-F512-4BDA-99A8-3A11EB4874DA}"/>
              </a:ext>
            </a:extLst>
          </p:cNvPr>
          <p:cNvSpPr txBox="1">
            <a:spLocks/>
          </p:cNvSpPr>
          <p:nvPr/>
        </p:nvSpPr>
        <p:spPr>
          <a:xfrm>
            <a:off x="6667177" y="2936556"/>
            <a:ext cx="5441569" cy="11563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a:solidFill>
                  <a:schemeClr val="accent1">
                    <a:lumMod val="75000"/>
                  </a:schemeClr>
                </a:solidFill>
                <a:latin typeface="+mn-lt"/>
                <a:cs typeface="Calibri" panose="020F0502020204030204" pitchFamily="34" charset="0"/>
              </a:rPr>
              <a:t>Coordination régionale des démarches d’Inventaires des ZAE</a:t>
            </a:r>
          </a:p>
        </p:txBody>
      </p:sp>
      <p:grpSp>
        <p:nvGrpSpPr>
          <p:cNvPr id="16" name="Groupe 15">
            <a:extLst>
              <a:ext uri="{FF2B5EF4-FFF2-40B4-BE49-F238E27FC236}">
                <a16:creationId xmlns:a16="http://schemas.microsoft.com/office/drawing/2014/main" id="{77085BF4-0037-4AC3-B704-8E1EC284BDAB}"/>
              </a:ext>
            </a:extLst>
          </p:cNvPr>
          <p:cNvGrpSpPr/>
          <p:nvPr/>
        </p:nvGrpSpPr>
        <p:grpSpPr>
          <a:xfrm>
            <a:off x="680963" y="3901541"/>
            <a:ext cx="2692689" cy="2658397"/>
            <a:chOff x="222427" y="3763456"/>
            <a:chExt cx="2901772" cy="2958019"/>
          </a:xfrm>
        </p:grpSpPr>
        <p:grpSp>
          <p:nvGrpSpPr>
            <p:cNvPr id="17" name="Groupe 16">
              <a:extLst>
                <a:ext uri="{FF2B5EF4-FFF2-40B4-BE49-F238E27FC236}">
                  <a16:creationId xmlns:a16="http://schemas.microsoft.com/office/drawing/2014/main" id="{173D0833-5782-42A8-9B7E-CED2794C6F04}"/>
                </a:ext>
              </a:extLst>
            </p:cNvPr>
            <p:cNvGrpSpPr/>
            <p:nvPr/>
          </p:nvGrpSpPr>
          <p:grpSpPr>
            <a:xfrm>
              <a:off x="413340" y="4063281"/>
              <a:ext cx="2710859" cy="2658194"/>
              <a:chOff x="971549" y="3959346"/>
              <a:chExt cx="2710859" cy="2658194"/>
            </a:xfrm>
          </p:grpSpPr>
          <p:pic>
            <p:nvPicPr>
              <p:cNvPr id="23" name="Image 22">
                <a:extLst>
                  <a:ext uri="{FF2B5EF4-FFF2-40B4-BE49-F238E27FC236}">
                    <a16:creationId xmlns:a16="http://schemas.microsoft.com/office/drawing/2014/main" id="{3A92685D-C53D-42BA-9E25-1CE5A95DF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06176">
                <a:off x="1781498" y="4701710"/>
                <a:ext cx="1900910" cy="1915830"/>
              </a:xfrm>
              <a:prstGeom prst="rect">
                <a:avLst/>
              </a:prstGeom>
              <a:ln>
                <a:noFill/>
              </a:ln>
              <a:effectLst>
                <a:outerShdw blurRad="292100" dist="139700" dir="2700000" algn="tl" rotWithShape="0">
                  <a:srgbClr val="333333">
                    <a:alpha val="65000"/>
                  </a:srgbClr>
                </a:outerShdw>
              </a:effectLst>
            </p:spPr>
          </p:pic>
          <p:pic>
            <p:nvPicPr>
              <p:cNvPr id="24" name="Image 23">
                <a:extLst>
                  <a:ext uri="{FF2B5EF4-FFF2-40B4-BE49-F238E27FC236}">
                    <a16:creationId xmlns:a16="http://schemas.microsoft.com/office/drawing/2014/main" id="{F5D08A60-8013-48D5-9420-E4FA047E3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49" y="3959346"/>
                <a:ext cx="2152650" cy="2038350"/>
              </a:xfrm>
              <a:prstGeom prst="rect">
                <a:avLst/>
              </a:prstGeom>
            </p:spPr>
          </p:pic>
        </p:grpSp>
        <p:pic>
          <p:nvPicPr>
            <p:cNvPr id="18" name="Image 17">
              <a:extLst>
                <a:ext uri="{FF2B5EF4-FFF2-40B4-BE49-F238E27FC236}">
                  <a16:creationId xmlns:a16="http://schemas.microsoft.com/office/drawing/2014/main" id="{10C935DA-662C-44A7-98A5-867B2EB56366}"/>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8561" y="3763456"/>
              <a:ext cx="381823" cy="381823"/>
            </a:xfrm>
            <a:prstGeom prst="rect">
              <a:avLst/>
            </a:prstGeom>
          </p:spPr>
        </p:pic>
        <p:pic>
          <p:nvPicPr>
            <p:cNvPr id="19" name="Image 18">
              <a:extLst>
                <a:ext uri="{FF2B5EF4-FFF2-40B4-BE49-F238E27FC236}">
                  <a16:creationId xmlns:a16="http://schemas.microsoft.com/office/drawing/2014/main" id="{92064C31-6E0B-4DE9-A7CA-A6194A847F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2813" y="3906506"/>
              <a:ext cx="381823" cy="381823"/>
            </a:xfrm>
            <a:prstGeom prst="rect">
              <a:avLst/>
            </a:prstGeom>
          </p:spPr>
        </p:pic>
        <p:pic>
          <p:nvPicPr>
            <p:cNvPr id="20" name="Image 19">
              <a:extLst>
                <a:ext uri="{FF2B5EF4-FFF2-40B4-BE49-F238E27FC236}">
                  <a16:creationId xmlns:a16="http://schemas.microsoft.com/office/drawing/2014/main" id="{F40C68DC-E66D-47D0-BC92-BEA812DCACF6}"/>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49172" y="4288329"/>
              <a:ext cx="381823" cy="381823"/>
            </a:xfrm>
            <a:prstGeom prst="rect">
              <a:avLst/>
            </a:prstGeom>
          </p:spPr>
        </p:pic>
        <p:pic>
          <p:nvPicPr>
            <p:cNvPr id="21" name="Image 20">
              <a:extLst>
                <a:ext uri="{FF2B5EF4-FFF2-40B4-BE49-F238E27FC236}">
                  <a16:creationId xmlns:a16="http://schemas.microsoft.com/office/drawing/2014/main" id="{D0BAEC60-AAB9-4AF5-ACE0-8D34E36EBDCD}"/>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2427" y="4994031"/>
              <a:ext cx="381823" cy="381823"/>
            </a:xfrm>
            <a:prstGeom prst="rect">
              <a:avLst/>
            </a:prstGeom>
          </p:spPr>
        </p:pic>
        <p:pic>
          <p:nvPicPr>
            <p:cNvPr id="22" name="Image 21">
              <a:extLst>
                <a:ext uri="{FF2B5EF4-FFF2-40B4-BE49-F238E27FC236}">
                  <a16:creationId xmlns:a16="http://schemas.microsoft.com/office/drawing/2014/main" id="{C7BBCE2D-3654-4969-8624-8B56EC9079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901" y="5738411"/>
              <a:ext cx="381823" cy="381823"/>
            </a:xfrm>
            <a:prstGeom prst="rect">
              <a:avLst/>
            </a:prstGeom>
          </p:spPr>
        </p:pic>
      </p:grpSp>
      <p:pic>
        <p:nvPicPr>
          <p:cNvPr id="29" name="Picture 2">
            <a:extLst>
              <a:ext uri="{FF2B5EF4-FFF2-40B4-BE49-F238E27FC236}">
                <a16:creationId xmlns:a16="http://schemas.microsoft.com/office/drawing/2014/main" id="{370AEABD-03EB-4FF0-B668-1C96F74429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8465" y="302351"/>
            <a:ext cx="5593535" cy="9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Une image contenant montagne, plein air, nature, ville&#10;&#10;Description générée automatiquement">
            <a:extLst>
              <a:ext uri="{FF2B5EF4-FFF2-40B4-BE49-F238E27FC236}">
                <a16:creationId xmlns:a16="http://schemas.microsoft.com/office/drawing/2014/main" id="{8C7E07CD-E2F0-1DC4-7CA9-D2DB7B728E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1373" y="4386408"/>
            <a:ext cx="5527373" cy="1783967"/>
          </a:xfrm>
          <a:prstGeom prst="rect">
            <a:avLst/>
          </a:prstGeom>
        </p:spPr>
      </p:pic>
    </p:spTree>
    <p:extLst>
      <p:ext uri="{BB962C8B-B14F-4D97-AF65-F5344CB8AC3E}">
        <p14:creationId xmlns:p14="http://schemas.microsoft.com/office/powerpoint/2010/main" val="372040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2385BC7-B759-4366-84A6-F12FF4D7065F}"/>
              </a:ext>
            </a:extLst>
          </p:cNvPr>
          <p:cNvSpPr/>
          <p:nvPr/>
        </p:nvSpPr>
        <p:spPr>
          <a:xfrm>
            <a:off x="-1" y="0"/>
            <a:ext cx="12192000" cy="1101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35" name="Picture 2">
            <a:extLst>
              <a:ext uri="{FF2B5EF4-FFF2-40B4-BE49-F238E27FC236}">
                <a16:creationId xmlns:a16="http://schemas.microsoft.com/office/drawing/2014/main" id="{5C45CFE7-2CB7-4C59-9C5F-96CB56873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535" y="100091"/>
            <a:ext cx="4929575" cy="86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C1E25982-EC6E-4710-F409-F78B2010A463}"/>
              </a:ext>
            </a:extLst>
          </p:cNvPr>
          <p:cNvSpPr txBox="1"/>
          <p:nvPr/>
        </p:nvSpPr>
        <p:spPr>
          <a:xfrm>
            <a:off x="-1" y="126158"/>
            <a:ext cx="8137026" cy="1384995"/>
          </a:xfrm>
          <a:prstGeom prst="rect">
            <a:avLst/>
          </a:prstGeom>
          <a:noFill/>
        </p:spPr>
        <p:txBody>
          <a:bodyPr wrap="square">
            <a:spAutoFit/>
          </a:bodyPr>
          <a:lstStyle/>
          <a:p>
            <a:r>
              <a:rPr lang="fr-FR" sz="2800" b="1" dirty="0">
                <a:solidFill>
                  <a:srgbClr val="0060B6"/>
                </a:solidFill>
              </a:rPr>
              <a:t>3- </a:t>
            </a:r>
            <a:r>
              <a:rPr lang="fr-FR" sz="2800" b="1" dirty="0">
                <a:solidFill>
                  <a:schemeClr val="accent1">
                    <a:lumMod val="75000"/>
                  </a:schemeClr>
                </a:solidFill>
              </a:rPr>
              <a:t>Bilan des avancées des démarches </a:t>
            </a:r>
          </a:p>
          <a:p>
            <a:r>
              <a:rPr lang="fr-FR" sz="2800" b="1" dirty="0">
                <a:solidFill>
                  <a:schemeClr val="accent1">
                    <a:lumMod val="75000"/>
                  </a:schemeClr>
                </a:solidFill>
              </a:rPr>
              <a:t>d’inventaire </a:t>
            </a:r>
          </a:p>
          <a:p>
            <a:pPr lvl="0"/>
            <a:endParaRPr lang="fr-FR" sz="2800" b="1" dirty="0">
              <a:solidFill>
                <a:srgbClr val="0060B6"/>
              </a:solidFill>
            </a:endParaRPr>
          </a:p>
        </p:txBody>
      </p:sp>
      <p:pic>
        <p:nvPicPr>
          <p:cNvPr id="5" name="Image 4">
            <a:extLst>
              <a:ext uri="{FF2B5EF4-FFF2-40B4-BE49-F238E27FC236}">
                <a16:creationId xmlns:a16="http://schemas.microsoft.com/office/drawing/2014/main" id="{B2F09730-C74D-FA4D-C99E-7674748F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226" y="1090725"/>
            <a:ext cx="7411331" cy="5722682"/>
          </a:xfrm>
          <a:prstGeom prst="rect">
            <a:avLst/>
          </a:prstGeom>
        </p:spPr>
      </p:pic>
      <p:sp>
        <p:nvSpPr>
          <p:cNvPr id="7" name="ZoneTexte 6">
            <a:extLst>
              <a:ext uri="{FF2B5EF4-FFF2-40B4-BE49-F238E27FC236}">
                <a16:creationId xmlns:a16="http://schemas.microsoft.com/office/drawing/2014/main" id="{CF159E8E-DE53-52A6-C7E7-B98D6BE23F26}"/>
              </a:ext>
            </a:extLst>
          </p:cNvPr>
          <p:cNvSpPr txBox="1"/>
          <p:nvPr/>
        </p:nvSpPr>
        <p:spPr>
          <a:xfrm>
            <a:off x="113016" y="1345915"/>
            <a:ext cx="4130210" cy="923330"/>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Synthèse atelier Webinaire interdépartemental : carte montrant l’avancée des inventaires des ZAE </a:t>
            </a:r>
            <a:endParaRPr lang="fr-FR" dirty="0"/>
          </a:p>
        </p:txBody>
      </p:sp>
    </p:spTree>
    <p:extLst>
      <p:ext uri="{BB962C8B-B14F-4D97-AF65-F5344CB8AC3E}">
        <p14:creationId xmlns:p14="http://schemas.microsoft.com/office/powerpoint/2010/main" val="236325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FDC2616-203C-4CBA-AF6B-D9D99900B255}"/>
              </a:ext>
            </a:extLst>
          </p:cNvPr>
          <p:cNvSpPr>
            <a:spLocks noGrp="1"/>
          </p:cNvSpPr>
          <p:nvPr>
            <p:ph type="title"/>
          </p:nvPr>
        </p:nvSpPr>
        <p:spPr>
          <a:xfrm>
            <a:off x="664410" y="2543275"/>
            <a:ext cx="10515600" cy="1325563"/>
          </a:xfrm>
        </p:spPr>
        <p:txBody>
          <a:bodyPr>
            <a:normAutofit fontScale="90000"/>
          </a:bodyPr>
          <a:lstStyle/>
          <a:p>
            <a:pPr algn="ctr"/>
            <a:r>
              <a:rPr lang="fr-FR" sz="4000" dirty="0">
                <a:solidFill>
                  <a:schemeClr val="accent1">
                    <a:lumMod val="75000"/>
                  </a:schemeClr>
                </a:solidFill>
                <a:latin typeface="+mn-lt"/>
              </a:rPr>
              <a:t>Merci pour votre participation</a:t>
            </a:r>
            <a:br>
              <a:rPr lang="fr-FR" sz="4000" dirty="0">
                <a:solidFill>
                  <a:schemeClr val="accent1">
                    <a:lumMod val="75000"/>
                  </a:schemeClr>
                </a:solidFill>
                <a:latin typeface="+mn-lt"/>
              </a:rPr>
            </a:br>
            <a:r>
              <a:rPr lang="fr-FR" sz="3100" dirty="0">
                <a:solidFill>
                  <a:schemeClr val="accent1">
                    <a:lumMod val="75000"/>
                  </a:schemeClr>
                </a:solidFill>
                <a:latin typeface="+mn-lt"/>
              </a:rPr>
              <a:t>Pour toutes questions ou demandes :</a:t>
            </a:r>
            <a:br>
              <a:rPr lang="fr-FR" sz="3100" dirty="0">
                <a:solidFill>
                  <a:schemeClr val="accent1">
                    <a:lumMod val="75000"/>
                  </a:schemeClr>
                </a:solidFill>
                <a:latin typeface="+mn-lt"/>
              </a:rPr>
            </a:br>
            <a:r>
              <a:rPr lang="fr-FR" sz="3100" i="1" u="sng" dirty="0">
                <a:solidFill>
                  <a:schemeClr val="accent1">
                    <a:lumMod val="75000"/>
                  </a:schemeClr>
                </a:solidFill>
                <a:latin typeface="+mn-lt"/>
                <a:hlinkClick r:id="rId3"/>
              </a:rPr>
              <a:t>sudfonciereco@maregionsud.fr</a:t>
            </a:r>
            <a:br>
              <a:rPr lang="fr-FR" sz="3100" i="1" u="sng" dirty="0">
                <a:solidFill>
                  <a:schemeClr val="accent1">
                    <a:lumMod val="75000"/>
                  </a:schemeClr>
                </a:solidFill>
                <a:latin typeface="+mn-lt"/>
              </a:rPr>
            </a:br>
            <a:br>
              <a:rPr lang="fr-FR" sz="3100" i="1" u="sng" dirty="0">
                <a:solidFill>
                  <a:schemeClr val="accent1">
                    <a:lumMod val="75000"/>
                  </a:schemeClr>
                </a:solidFill>
                <a:latin typeface="+mn-lt"/>
              </a:rPr>
            </a:br>
            <a:r>
              <a:rPr lang="fr-FR" sz="3100" i="1" dirty="0">
                <a:solidFill>
                  <a:schemeClr val="bg1">
                    <a:lumMod val="50000"/>
                  </a:schemeClr>
                </a:solidFill>
                <a:latin typeface="+mn-lt"/>
              </a:rPr>
              <a:t>Nous restons à votre écoute !</a:t>
            </a:r>
            <a:br>
              <a:rPr lang="fr-FR" sz="4000" dirty="0">
                <a:solidFill>
                  <a:schemeClr val="accent1">
                    <a:lumMod val="75000"/>
                  </a:schemeClr>
                </a:solidFill>
                <a:latin typeface="+mn-lt"/>
              </a:rPr>
            </a:br>
            <a:br>
              <a:rPr lang="fr-FR" sz="4000" dirty="0">
                <a:solidFill>
                  <a:schemeClr val="accent1">
                    <a:lumMod val="75000"/>
                  </a:schemeClr>
                </a:solidFill>
                <a:latin typeface="+mn-lt"/>
              </a:rPr>
            </a:br>
            <a:br>
              <a:rPr lang="fr-FR" sz="2700" dirty="0">
                <a:solidFill>
                  <a:schemeClr val="accent1">
                    <a:lumMod val="75000"/>
                  </a:schemeClr>
                </a:solidFill>
                <a:latin typeface="+mn-lt"/>
              </a:rPr>
            </a:br>
            <a:endParaRPr lang="fr-FR" sz="4000" dirty="0">
              <a:solidFill>
                <a:schemeClr val="accent1">
                  <a:lumMod val="75000"/>
                </a:schemeClr>
              </a:solidFill>
              <a:latin typeface="+mn-lt"/>
            </a:endParaRPr>
          </a:p>
        </p:txBody>
      </p:sp>
      <p:sp>
        <p:nvSpPr>
          <p:cNvPr id="7" name="Rectangle 6">
            <a:extLst>
              <a:ext uri="{FF2B5EF4-FFF2-40B4-BE49-F238E27FC236}">
                <a16:creationId xmlns:a16="http://schemas.microsoft.com/office/drawing/2014/main" id="{D517DF66-B97A-42FD-8AC2-81F1A8BC63FE}"/>
              </a:ext>
            </a:extLst>
          </p:cNvPr>
          <p:cNvSpPr/>
          <p:nvPr/>
        </p:nvSpPr>
        <p:spPr>
          <a:xfrm>
            <a:off x="-1" y="0"/>
            <a:ext cx="12192000" cy="1101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2">
            <a:extLst>
              <a:ext uri="{FF2B5EF4-FFF2-40B4-BE49-F238E27FC236}">
                <a16:creationId xmlns:a16="http://schemas.microsoft.com/office/drawing/2014/main" id="{9C011C20-03B5-44DD-8AD0-50710F716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681" y="4430502"/>
            <a:ext cx="7694251" cy="134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57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2385BC7-B759-4366-84A6-F12FF4D7065F}"/>
              </a:ext>
            </a:extLst>
          </p:cNvPr>
          <p:cNvSpPr/>
          <p:nvPr/>
        </p:nvSpPr>
        <p:spPr>
          <a:xfrm>
            <a:off x="-1" y="0"/>
            <a:ext cx="12192000" cy="1101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B0F9AF19-8A03-400E-9398-2FDD27D598D8}"/>
              </a:ext>
            </a:extLst>
          </p:cNvPr>
          <p:cNvSpPr/>
          <p:nvPr/>
        </p:nvSpPr>
        <p:spPr>
          <a:xfrm>
            <a:off x="675441" y="1621399"/>
            <a:ext cx="11243703" cy="4199611"/>
          </a:xfrm>
          <a:prstGeom prst="rect">
            <a:avLst/>
          </a:prstGeom>
        </p:spPr>
        <p:txBody>
          <a:bodyPr wrap="square">
            <a:spAutoFit/>
          </a:bodyPr>
          <a:lstStyle/>
          <a:p>
            <a:pPr marL="457200" lvl="0" indent="-457200">
              <a:lnSpc>
                <a:spcPct val="150000"/>
              </a:lnSpc>
              <a:buFont typeface="+mj-lt"/>
              <a:buAutoNum type="arabicPeriod"/>
            </a:pPr>
            <a:r>
              <a:rPr lang="fr-FR" sz="2000" b="1" dirty="0">
                <a:solidFill>
                  <a:schemeClr val="accent2">
                    <a:lumMod val="75000"/>
                  </a:schemeClr>
                </a:solidFill>
              </a:rPr>
              <a:t>Les travaux disponibles à ce jour </a:t>
            </a:r>
          </a:p>
          <a:p>
            <a:pPr marL="1200150" lvl="2" indent="-285750">
              <a:lnSpc>
                <a:spcPct val="150000"/>
              </a:lnSpc>
              <a:buFont typeface="Arial" panose="020B0604020202020204" pitchFamily="34" charset="0"/>
              <a:buChar char="•"/>
            </a:pPr>
            <a:r>
              <a:rPr lang="fr-FR" sz="1600" b="1" dirty="0">
                <a:solidFill>
                  <a:schemeClr val="accent2">
                    <a:lumMod val="75000"/>
                  </a:schemeClr>
                </a:solidFill>
              </a:rPr>
              <a:t>FAQ régulièrement complétée</a:t>
            </a:r>
          </a:p>
          <a:p>
            <a:pPr marL="1200150" lvl="2" indent="-285750">
              <a:lnSpc>
                <a:spcPct val="150000"/>
              </a:lnSpc>
              <a:buFont typeface="Arial" panose="020B0604020202020204" pitchFamily="34" charset="0"/>
              <a:buChar char="•"/>
            </a:pPr>
            <a:r>
              <a:rPr lang="fr-FR" sz="1600" b="1" dirty="0">
                <a:solidFill>
                  <a:schemeClr val="accent2">
                    <a:lumMod val="75000"/>
                  </a:schemeClr>
                </a:solidFill>
              </a:rPr>
              <a:t>Données socles à la demande </a:t>
            </a:r>
          </a:p>
          <a:p>
            <a:pPr marL="1200150" lvl="2" indent="-285750">
              <a:lnSpc>
                <a:spcPct val="150000"/>
              </a:lnSpc>
              <a:buFont typeface="Arial" panose="020B0604020202020204" pitchFamily="34" charset="0"/>
              <a:buChar char="•"/>
            </a:pPr>
            <a:r>
              <a:rPr lang="fr-FR" sz="1600" b="1" dirty="0">
                <a:solidFill>
                  <a:schemeClr val="accent2">
                    <a:lumMod val="75000"/>
                  </a:schemeClr>
                </a:solidFill>
              </a:rPr>
              <a:t>1ère version du guide méthodologique</a:t>
            </a:r>
          </a:p>
          <a:p>
            <a:pPr marL="514350" indent="-514350">
              <a:lnSpc>
                <a:spcPct val="150000"/>
              </a:lnSpc>
              <a:buFont typeface="+mj-lt"/>
              <a:buAutoNum type="arabicPeriod" startAt="2"/>
            </a:pPr>
            <a:r>
              <a:rPr lang="fr-FR" sz="2000" b="1" dirty="0">
                <a:solidFill>
                  <a:schemeClr val="accent2">
                    <a:lumMod val="75000"/>
                  </a:schemeClr>
                </a:solidFill>
              </a:rPr>
              <a:t>Point sur les actualités nationales</a:t>
            </a:r>
          </a:p>
          <a:p>
            <a:pPr marL="514350" indent="-514350">
              <a:lnSpc>
                <a:spcPct val="150000"/>
              </a:lnSpc>
              <a:buFont typeface="+mj-lt"/>
              <a:buAutoNum type="arabicPeriod" startAt="2"/>
            </a:pPr>
            <a:r>
              <a:rPr lang="fr-FR" sz="2000" b="1" dirty="0">
                <a:solidFill>
                  <a:schemeClr val="accent2">
                    <a:lumMod val="75000"/>
                  </a:schemeClr>
                </a:solidFill>
              </a:rPr>
              <a:t>Bilan des avancées des démarches d’inventaire </a:t>
            </a:r>
          </a:p>
          <a:p>
            <a:pPr marL="971550" lvl="1" indent="-514350">
              <a:lnSpc>
                <a:spcPct val="150000"/>
              </a:lnSpc>
              <a:buFont typeface="Arial" panose="020B0604020202020204" pitchFamily="34" charset="0"/>
              <a:buChar char="•"/>
            </a:pPr>
            <a:r>
              <a:rPr lang="fr-FR" sz="1600" b="1" dirty="0">
                <a:solidFill>
                  <a:schemeClr val="accent2">
                    <a:lumMod val="75000"/>
                  </a:schemeClr>
                </a:solidFill>
              </a:rPr>
              <a:t>Atelier interactif </a:t>
            </a:r>
          </a:p>
          <a:p>
            <a:pPr marL="971550" lvl="1" indent="-514350">
              <a:lnSpc>
                <a:spcPct val="150000"/>
              </a:lnSpc>
              <a:buFont typeface="Arial" panose="020B0604020202020204" pitchFamily="34" charset="0"/>
              <a:buChar char="•"/>
            </a:pPr>
            <a:r>
              <a:rPr lang="fr-FR" sz="1600" b="1" dirty="0">
                <a:solidFill>
                  <a:schemeClr val="accent2">
                    <a:lumMod val="75000"/>
                  </a:schemeClr>
                </a:solidFill>
              </a:rPr>
              <a:t>Réponses aux questions</a:t>
            </a:r>
          </a:p>
          <a:p>
            <a:pPr marL="514350" indent="-514350">
              <a:lnSpc>
                <a:spcPct val="150000"/>
              </a:lnSpc>
              <a:buFont typeface="+mj-lt"/>
              <a:buAutoNum type="arabicPeriod" startAt="2"/>
            </a:pPr>
            <a:endParaRPr lang="fr-FR" sz="2000" b="1" dirty="0">
              <a:solidFill>
                <a:schemeClr val="accent2">
                  <a:lumMod val="75000"/>
                </a:schemeClr>
              </a:solidFill>
            </a:endParaRPr>
          </a:p>
          <a:p>
            <a:pPr marL="514350" indent="-514350">
              <a:lnSpc>
                <a:spcPct val="150000"/>
              </a:lnSpc>
              <a:buFont typeface="+mj-lt"/>
              <a:buAutoNum type="arabicPeriod" startAt="2"/>
            </a:pPr>
            <a:endParaRPr lang="fr-FR" sz="2000" i="1" dirty="0">
              <a:solidFill>
                <a:schemeClr val="accent2">
                  <a:lumMod val="75000"/>
                </a:schemeClr>
              </a:solidFill>
              <a:effectLst/>
              <a:latin typeface="Calibri" panose="020F0502020204030204" pitchFamily="34" charset="0"/>
            </a:endParaRPr>
          </a:p>
        </p:txBody>
      </p:sp>
      <p:sp>
        <p:nvSpPr>
          <p:cNvPr id="13" name="ZoneTexte 12">
            <a:extLst>
              <a:ext uri="{FF2B5EF4-FFF2-40B4-BE49-F238E27FC236}">
                <a16:creationId xmlns:a16="http://schemas.microsoft.com/office/drawing/2014/main" id="{3B669736-573A-4F94-9B2D-16211E1C6A3F}"/>
              </a:ext>
            </a:extLst>
          </p:cNvPr>
          <p:cNvSpPr txBox="1"/>
          <p:nvPr/>
        </p:nvSpPr>
        <p:spPr>
          <a:xfrm>
            <a:off x="564630" y="330632"/>
            <a:ext cx="5732663" cy="523220"/>
          </a:xfrm>
          <a:prstGeom prst="rect">
            <a:avLst/>
          </a:prstGeom>
          <a:noFill/>
        </p:spPr>
        <p:txBody>
          <a:bodyPr wrap="square">
            <a:spAutoFit/>
          </a:bodyPr>
          <a:lstStyle/>
          <a:p>
            <a:pPr lvl="0"/>
            <a:r>
              <a:rPr lang="fr-FR" sz="2800" b="1" dirty="0">
                <a:solidFill>
                  <a:srgbClr val="0060B6"/>
                </a:solidFill>
              </a:rPr>
              <a:t>Déroulement - </a:t>
            </a:r>
            <a:r>
              <a:rPr lang="fr-FR" sz="2800" i="1" dirty="0">
                <a:solidFill>
                  <a:srgbClr val="0060B6"/>
                </a:solidFill>
              </a:rPr>
              <a:t>10H00 – 12h00 </a:t>
            </a:r>
            <a:r>
              <a:rPr lang="fr-FR" sz="2800" b="1" dirty="0">
                <a:solidFill>
                  <a:srgbClr val="0060B6"/>
                </a:solidFill>
              </a:rPr>
              <a:t>:</a:t>
            </a:r>
          </a:p>
        </p:txBody>
      </p:sp>
      <p:pic>
        <p:nvPicPr>
          <p:cNvPr id="7" name="Picture 2">
            <a:extLst>
              <a:ext uri="{FF2B5EF4-FFF2-40B4-BE49-F238E27FC236}">
                <a16:creationId xmlns:a16="http://schemas.microsoft.com/office/drawing/2014/main" id="{2A88A510-1E37-4F28-AD8E-6E23DB398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535" y="100091"/>
            <a:ext cx="4929575" cy="86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3">
            <a:extLst>
              <a:ext uri="{FF2B5EF4-FFF2-40B4-BE49-F238E27FC236}">
                <a16:creationId xmlns:a16="http://schemas.microsoft.com/office/drawing/2014/main" id="{3DCA3D42-80C2-41C1-9AE8-E90986F05566}"/>
              </a:ext>
            </a:extLst>
          </p:cNvPr>
          <p:cNvSpPr>
            <a:spLocks noGrp="1"/>
          </p:cNvSpPr>
          <p:nvPr>
            <p:ph type="ftr" sz="quarter" idx="11"/>
          </p:nvPr>
        </p:nvSpPr>
        <p:spPr>
          <a:xfrm>
            <a:off x="0" y="6340475"/>
            <a:ext cx="4114800" cy="365125"/>
          </a:xfrm>
        </p:spPr>
        <p:txBody>
          <a:bodyPr/>
          <a:lstStyle/>
          <a:p>
            <a:pPr algn="l"/>
            <a:r>
              <a:rPr lang="fr-FR" dirty="0"/>
              <a:t>Réalisation DCOPT-SCOT-DREAL- 20/04/2023</a:t>
            </a:r>
          </a:p>
        </p:txBody>
      </p:sp>
    </p:spTree>
    <p:extLst>
      <p:ext uri="{BB962C8B-B14F-4D97-AF65-F5344CB8AC3E}">
        <p14:creationId xmlns:p14="http://schemas.microsoft.com/office/powerpoint/2010/main" val="92176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2385BC7-B759-4366-84A6-F12FF4D7065F}"/>
              </a:ext>
            </a:extLst>
          </p:cNvPr>
          <p:cNvSpPr/>
          <p:nvPr/>
        </p:nvSpPr>
        <p:spPr>
          <a:xfrm>
            <a:off x="-1" y="0"/>
            <a:ext cx="12192000" cy="1101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3B669736-573A-4F94-9B2D-16211E1C6A3F}"/>
              </a:ext>
            </a:extLst>
          </p:cNvPr>
          <p:cNvSpPr txBox="1"/>
          <p:nvPr/>
        </p:nvSpPr>
        <p:spPr>
          <a:xfrm>
            <a:off x="369976" y="270719"/>
            <a:ext cx="5732663" cy="523220"/>
          </a:xfrm>
          <a:prstGeom prst="rect">
            <a:avLst/>
          </a:prstGeom>
          <a:noFill/>
        </p:spPr>
        <p:txBody>
          <a:bodyPr wrap="square">
            <a:spAutoFit/>
          </a:bodyPr>
          <a:lstStyle/>
          <a:p>
            <a:pPr lvl="0"/>
            <a:r>
              <a:rPr lang="fr-FR" sz="2800" b="1" dirty="0">
                <a:solidFill>
                  <a:srgbClr val="0060B6"/>
                </a:solidFill>
              </a:rPr>
              <a:t>1- Travaux disponibles</a:t>
            </a:r>
          </a:p>
        </p:txBody>
      </p:sp>
      <p:pic>
        <p:nvPicPr>
          <p:cNvPr id="9" name="Picture 2">
            <a:extLst>
              <a:ext uri="{FF2B5EF4-FFF2-40B4-BE49-F238E27FC236}">
                <a16:creationId xmlns:a16="http://schemas.microsoft.com/office/drawing/2014/main" id="{A736FB5F-2755-4F0B-A2B1-01C1DDF19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535" y="100091"/>
            <a:ext cx="4929575" cy="86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14B2A009-69A5-DD94-D04F-BA017EF1C278}"/>
              </a:ext>
            </a:extLst>
          </p:cNvPr>
          <p:cNvSpPr txBox="1"/>
          <p:nvPr/>
        </p:nvSpPr>
        <p:spPr>
          <a:xfrm>
            <a:off x="4443362" y="1343716"/>
            <a:ext cx="7104791" cy="1354217"/>
          </a:xfrm>
          <a:prstGeom prst="rect">
            <a:avLst/>
          </a:prstGeom>
          <a:noFill/>
        </p:spPr>
        <p:txBody>
          <a:bodyPr wrap="square">
            <a:spAutoFit/>
          </a:bodyPr>
          <a:lstStyle/>
          <a:p>
            <a:pPr marL="285750" indent="-285750">
              <a:buFont typeface="Arial" panose="020B0604020202020204" pitchFamily="34" charset="0"/>
              <a:buChar char="•"/>
            </a:pPr>
            <a:r>
              <a:rPr lang="fr-FR" sz="1800" b="1" dirty="0">
                <a:solidFill>
                  <a:schemeClr val="accent2">
                    <a:lumMod val="75000"/>
                  </a:schemeClr>
                </a:solidFill>
              </a:rPr>
              <a:t>FAQ régulièrement complétée</a:t>
            </a:r>
          </a:p>
          <a:p>
            <a:r>
              <a:rPr lang="fr-FR" b="1" strike="noStrike" spc="-1" dirty="0">
                <a:solidFill>
                  <a:schemeClr val="accent1">
                    <a:lumMod val="75000"/>
                  </a:schemeClr>
                </a:solidFill>
                <a:latin typeface="Calibri"/>
                <a:ea typeface="MarianneMedium"/>
              </a:rPr>
              <a:t>Travail en lien avec la DGALN, le </a:t>
            </a:r>
            <a:r>
              <a:rPr lang="fr-FR" b="1" strike="noStrike" spc="-1" dirty="0" err="1">
                <a:solidFill>
                  <a:schemeClr val="accent1">
                    <a:lumMod val="75000"/>
                  </a:schemeClr>
                </a:solidFill>
                <a:latin typeface="Calibri"/>
                <a:ea typeface="MarianneMedium"/>
              </a:rPr>
              <a:t>Cerema</a:t>
            </a:r>
            <a:r>
              <a:rPr lang="fr-FR" b="1" strike="noStrike" spc="-1" dirty="0">
                <a:solidFill>
                  <a:schemeClr val="accent1">
                    <a:lumMod val="75000"/>
                  </a:schemeClr>
                </a:solidFill>
                <a:latin typeface="Calibri"/>
                <a:ea typeface="MarianneMedium"/>
              </a:rPr>
              <a:t> </a:t>
            </a:r>
            <a:endParaRPr lang="fr-FR" b="0" strike="noStrike" spc="-1" dirty="0">
              <a:solidFill>
                <a:schemeClr val="accent1">
                  <a:lumMod val="75000"/>
                </a:schemeClr>
              </a:solidFill>
              <a:latin typeface="Arial"/>
            </a:endParaRPr>
          </a:p>
          <a:p>
            <a:r>
              <a:rPr lang="fr-FR" b="1" strike="noStrike" spc="-1" dirty="0">
                <a:solidFill>
                  <a:schemeClr val="accent1">
                    <a:lumMod val="75000"/>
                  </a:schemeClr>
                </a:solidFill>
                <a:latin typeface="Calibri"/>
                <a:ea typeface="MarianneMedium"/>
              </a:rPr>
              <a:t>pour affiner la doctrine :</a:t>
            </a:r>
          </a:p>
          <a:p>
            <a:r>
              <a:rPr lang="fr-FR" sz="1400" spc="-1" dirty="0">
                <a:solidFill>
                  <a:schemeClr val="accent1">
                    <a:lumMod val="50000"/>
                  </a:schemeClr>
                </a:solidFill>
                <a:ea typeface="MarianneMedium"/>
                <a:hlinkClick r:id="rId4">
                  <a:extLst>
                    <a:ext uri="{A12FA001-AC4F-418D-AE19-62706E023703}">
                      <ahyp:hlinkClr xmlns:ahyp="http://schemas.microsoft.com/office/drawing/2018/hyperlinkcolor" val="tx"/>
                    </a:ext>
                  </a:extLst>
                </a:hlinkClick>
              </a:rPr>
              <a:t>https://www.paca.developpement-durable.gouv.fr/loi-climat-resilience-foire-aux-questions-zae-a14744</a:t>
            </a:r>
            <a:r>
              <a:rPr lang="fr-FR" sz="1400" b="0" strike="noStrike" spc="-1" dirty="0">
                <a:solidFill>
                  <a:schemeClr val="accent1">
                    <a:lumMod val="50000"/>
                  </a:schemeClr>
                </a:solidFill>
                <a:ea typeface="MarianneMedium"/>
                <a:hlinkClick r:id="rId4">
                  <a:extLst>
                    <a:ext uri="{A12FA001-AC4F-418D-AE19-62706E023703}">
                      <ahyp:hlinkClr xmlns:ahyp="http://schemas.microsoft.com/office/drawing/2018/hyperlinkcolor" val="tx"/>
                    </a:ext>
                  </a:extLst>
                </a:hlinkClick>
              </a:rPr>
              <a:t>.html</a:t>
            </a:r>
            <a:endParaRPr lang="fr-FR" sz="1400" b="0" strike="noStrike" spc="-1" dirty="0">
              <a:solidFill>
                <a:schemeClr val="accent1">
                  <a:lumMod val="50000"/>
                </a:schemeClr>
              </a:solidFill>
            </a:endParaRPr>
          </a:p>
        </p:txBody>
      </p:sp>
      <p:pic>
        <p:nvPicPr>
          <p:cNvPr id="8" name="Image 7">
            <a:extLst>
              <a:ext uri="{FF2B5EF4-FFF2-40B4-BE49-F238E27FC236}">
                <a16:creationId xmlns:a16="http://schemas.microsoft.com/office/drawing/2014/main" id="{77F27254-75D3-5222-C488-2D473ABCA503}"/>
              </a:ext>
            </a:extLst>
          </p:cNvPr>
          <p:cNvPicPr>
            <a:picLocks noChangeAspect="1"/>
          </p:cNvPicPr>
          <p:nvPr/>
        </p:nvPicPr>
        <p:blipFill>
          <a:blip r:embed="rId5"/>
          <a:stretch>
            <a:fillRect/>
          </a:stretch>
        </p:blipFill>
        <p:spPr>
          <a:xfrm>
            <a:off x="16792" y="1101935"/>
            <a:ext cx="4304032" cy="2978674"/>
          </a:xfrm>
          <a:prstGeom prst="rect">
            <a:avLst/>
          </a:prstGeom>
        </p:spPr>
      </p:pic>
      <p:sp>
        <p:nvSpPr>
          <p:cNvPr id="14" name="ZoneTexte 13">
            <a:extLst>
              <a:ext uri="{FF2B5EF4-FFF2-40B4-BE49-F238E27FC236}">
                <a16:creationId xmlns:a16="http://schemas.microsoft.com/office/drawing/2014/main" id="{A083FA89-AB14-DC6C-3327-D3FE5BB17006}"/>
              </a:ext>
            </a:extLst>
          </p:cNvPr>
          <p:cNvSpPr txBox="1"/>
          <p:nvPr/>
        </p:nvSpPr>
        <p:spPr>
          <a:xfrm>
            <a:off x="-1" y="4190846"/>
            <a:ext cx="10824035" cy="2400657"/>
          </a:xfrm>
          <a:prstGeom prst="rect">
            <a:avLst/>
          </a:prstGeom>
          <a:noFill/>
        </p:spPr>
        <p:txBody>
          <a:bodyPr wrap="square">
            <a:spAutoFit/>
          </a:bodyPr>
          <a:lstStyle/>
          <a:p>
            <a:pPr marL="285750" indent="-285750">
              <a:buFont typeface="Arial" panose="020B0604020202020204" pitchFamily="34" charset="0"/>
              <a:buChar char="•"/>
            </a:pPr>
            <a:r>
              <a:rPr lang="fr-FR" sz="1800" b="1" dirty="0">
                <a:solidFill>
                  <a:schemeClr val="accent2">
                    <a:lumMod val="75000"/>
                  </a:schemeClr>
                </a:solidFill>
              </a:rPr>
              <a:t>Données socles à la demande </a:t>
            </a:r>
            <a:r>
              <a:rPr lang="fr-FR" sz="1800" dirty="0">
                <a:solidFill>
                  <a:schemeClr val="accent2">
                    <a:lumMod val="75000"/>
                  </a:schemeClr>
                </a:solidFill>
              </a:rPr>
              <a:t>(</a:t>
            </a:r>
            <a:r>
              <a:rPr lang="fr-FR" sz="1200" dirty="0">
                <a:solidFill>
                  <a:schemeClr val="accent2">
                    <a:lumMod val="75000"/>
                  </a:schemeClr>
                </a:solidFill>
              </a:rPr>
              <a:t>15 EPCI)</a:t>
            </a:r>
          </a:p>
          <a:p>
            <a:pPr marL="285750" indent="-285750">
              <a:buFont typeface="Wingdings" panose="05000000000000000000" pitchFamily="2" charset="2"/>
              <a:buChar char="ü"/>
            </a:pPr>
            <a:r>
              <a:rPr lang="fr-FR" sz="1600" b="1" dirty="0">
                <a:solidFill>
                  <a:schemeClr val="accent1">
                    <a:lumMod val="75000"/>
                  </a:schemeClr>
                </a:solidFill>
              </a:rPr>
              <a:t>A partir des tables de la base de données SUD foncier éco : </a:t>
            </a:r>
          </a:p>
          <a:p>
            <a:r>
              <a:rPr lang="fr-FR" sz="1600" b="1" dirty="0">
                <a:solidFill>
                  <a:schemeClr val="accent1">
                    <a:lumMod val="75000"/>
                  </a:schemeClr>
                </a:solidFill>
              </a:rPr>
              <a:t>périmètres ZAE, établissements en zone, UF intersectées</a:t>
            </a:r>
          </a:p>
          <a:p>
            <a:pPr marL="285750" indent="-285750">
              <a:buFont typeface="Wingdings" panose="05000000000000000000" pitchFamily="2" charset="2"/>
              <a:buChar char="ü"/>
            </a:pPr>
            <a:r>
              <a:rPr lang="fr-FR" sz="1600" b="1" dirty="0">
                <a:solidFill>
                  <a:schemeClr val="accent1">
                    <a:lumMod val="75000"/>
                  </a:schemeClr>
                </a:solidFill>
              </a:rPr>
              <a:t>Fourniture de fichiers (csv, </a:t>
            </a:r>
            <a:r>
              <a:rPr lang="fr-FR" sz="1600" b="1" dirty="0" err="1">
                <a:solidFill>
                  <a:schemeClr val="accent1">
                    <a:lumMod val="75000"/>
                  </a:schemeClr>
                </a:solidFill>
              </a:rPr>
              <a:t>shape</a:t>
            </a:r>
            <a:r>
              <a:rPr lang="fr-FR" sz="1600" b="1" dirty="0">
                <a:solidFill>
                  <a:schemeClr val="accent1">
                    <a:lumMod val="75000"/>
                  </a:schemeClr>
                </a:solidFill>
              </a:rPr>
              <a:t>) par EPCI et par ZAE + documentation technique </a:t>
            </a:r>
          </a:p>
          <a:p>
            <a:r>
              <a:rPr lang="fr-FR" sz="1800" b="1" dirty="0">
                <a:solidFill>
                  <a:schemeClr val="accent2">
                    <a:lumMod val="75000"/>
                  </a:schemeClr>
                </a:solidFill>
              </a:rPr>
              <a:t>Objectifs :</a:t>
            </a:r>
          </a:p>
          <a:p>
            <a:pPr marL="285750" indent="-285750">
              <a:buFont typeface="Arial" panose="020B0604020202020204" pitchFamily="34" charset="0"/>
              <a:buChar char="•"/>
            </a:pPr>
            <a:r>
              <a:rPr lang="fr-FR" b="1" dirty="0">
                <a:solidFill>
                  <a:schemeClr val="accent1">
                    <a:lumMod val="75000"/>
                  </a:schemeClr>
                </a:solidFill>
              </a:rPr>
              <a:t>Base </a:t>
            </a:r>
            <a:r>
              <a:rPr lang="fr-FR" sz="1800" dirty="0">
                <a:solidFill>
                  <a:schemeClr val="accent1">
                    <a:lumMod val="75000"/>
                  </a:schemeClr>
                </a:solidFill>
                <a:effectLst/>
                <a:ea typeface="Calibri" panose="020F0502020204030204" pitchFamily="34" charset="0"/>
                <a:cs typeface="Times New Roman" panose="02020603050405020304" pitchFamily="18" charset="0"/>
              </a:rPr>
              <a:t>pour commencer la démarche d’inventaire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fr-FR" sz="1800" b="1" dirty="0">
                <a:solidFill>
                  <a:schemeClr val="accent1">
                    <a:lumMod val="75000"/>
                  </a:schemeClr>
                </a:solidFill>
              </a:rPr>
              <a:t>Données de vérification </a:t>
            </a:r>
            <a:r>
              <a:rPr lang="fr-FR" sz="1800" dirty="0">
                <a:solidFill>
                  <a:schemeClr val="accent1">
                    <a:lumMod val="75000"/>
                  </a:schemeClr>
                </a:solidFill>
              </a:rPr>
              <a:t>pour croisement avec données locales </a:t>
            </a:r>
          </a:p>
          <a:p>
            <a:r>
              <a:rPr lang="fr-FR" sz="1600" b="1" spc="-1" dirty="0">
                <a:solidFill>
                  <a:schemeClr val="accent1">
                    <a:lumMod val="50000"/>
                  </a:schemeClr>
                </a:solidFill>
                <a:ea typeface="MarianneMedium"/>
              </a:rPr>
              <a:t>Formulaire de demande : </a:t>
            </a:r>
          </a:p>
          <a:p>
            <a:r>
              <a:rPr lang="fr-FR" sz="1400" u="sng" dirty="0">
                <a:solidFill>
                  <a:srgbClr val="0563C1"/>
                </a:solidFill>
                <a:effectLst/>
                <a:latin typeface="Calibri" panose="020F0502020204030204" pitchFamily="34" charset="0"/>
                <a:ea typeface="Calibri" panose="020F0502020204030204" pitchFamily="34" charset="0"/>
                <a:hlinkClick r:id="rId6"/>
              </a:rPr>
              <a:t>https://framaforms.org/inventaires-en-zae-donnees-socles-pour-pre-inventaire-1679994548</a:t>
            </a:r>
            <a:endParaRPr lang="fr-FR" sz="1400" b="1" strike="noStrike" spc="-1" dirty="0">
              <a:solidFill>
                <a:schemeClr val="accent1">
                  <a:lumMod val="50000"/>
                </a:schemeClr>
              </a:solidFill>
            </a:endParaRPr>
          </a:p>
        </p:txBody>
      </p:sp>
      <p:pic>
        <p:nvPicPr>
          <p:cNvPr id="18" name="Image 17">
            <a:extLst>
              <a:ext uri="{FF2B5EF4-FFF2-40B4-BE49-F238E27FC236}">
                <a16:creationId xmlns:a16="http://schemas.microsoft.com/office/drawing/2014/main" id="{581A305C-23DD-6390-ADE0-A27B8126841F}"/>
              </a:ext>
            </a:extLst>
          </p:cNvPr>
          <p:cNvPicPr>
            <a:picLocks noChangeAspect="1"/>
          </p:cNvPicPr>
          <p:nvPr/>
        </p:nvPicPr>
        <p:blipFill>
          <a:blip r:embed="rId7"/>
          <a:stretch>
            <a:fillRect/>
          </a:stretch>
        </p:blipFill>
        <p:spPr>
          <a:xfrm>
            <a:off x="7472580" y="4132286"/>
            <a:ext cx="4565307" cy="2625623"/>
          </a:xfrm>
          <a:prstGeom prst="rect">
            <a:avLst/>
          </a:prstGeom>
        </p:spPr>
      </p:pic>
    </p:spTree>
    <p:extLst>
      <p:ext uri="{BB962C8B-B14F-4D97-AF65-F5344CB8AC3E}">
        <p14:creationId xmlns:p14="http://schemas.microsoft.com/office/powerpoint/2010/main" val="342845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2385BC7-B759-4366-84A6-F12FF4D7065F}"/>
              </a:ext>
            </a:extLst>
          </p:cNvPr>
          <p:cNvSpPr/>
          <p:nvPr/>
        </p:nvSpPr>
        <p:spPr>
          <a:xfrm>
            <a:off x="-1" y="0"/>
            <a:ext cx="12192000" cy="1101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35" name="Picture 2">
            <a:extLst>
              <a:ext uri="{FF2B5EF4-FFF2-40B4-BE49-F238E27FC236}">
                <a16:creationId xmlns:a16="http://schemas.microsoft.com/office/drawing/2014/main" id="{5C45CFE7-2CB7-4C59-9C5F-96CB56873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535" y="100091"/>
            <a:ext cx="4929575" cy="86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C1E25982-EC6E-4710-F409-F78B2010A463}"/>
              </a:ext>
            </a:extLst>
          </p:cNvPr>
          <p:cNvSpPr txBox="1"/>
          <p:nvPr/>
        </p:nvSpPr>
        <p:spPr>
          <a:xfrm>
            <a:off x="369976" y="270719"/>
            <a:ext cx="5732663" cy="523220"/>
          </a:xfrm>
          <a:prstGeom prst="rect">
            <a:avLst/>
          </a:prstGeom>
          <a:noFill/>
        </p:spPr>
        <p:txBody>
          <a:bodyPr wrap="square">
            <a:spAutoFit/>
          </a:bodyPr>
          <a:lstStyle/>
          <a:p>
            <a:pPr lvl="0"/>
            <a:r>
              <a:rPr lang="fr-FR" sz="2800" b="1" dirty="0">
                <a:solidFill>
                  <a:srgbClr val="0060B6"/>
                </a:solidFill>
              </a:rPr>
              <a:t>1- Travaux disponibles</a:t>
            </a:r>
          </a:p>
        </p:txBody>
      </p:sp>
      <p:sp>
        <p:nvSpPr>
          <p:cNvPr id="5" name="ZoneTexte 4">
            <a:extLst>
              <a:ext uri="{FF2B5EF4-FFF2-40B4-BE49-F238E27FC236}">
                <a16:creationId xmlns:a16="http://schemas.microsoft.com/office/drawing/2014/main" id="{F887E4B5-9AD5-374E-420E-D4E13850A7D4}"/>
              </a:ext>
            </a:extLst>
          </p:cNvPr>
          <p:cNvSpPr txBox="1"/>
          <p:nvPr/>
        </p:nvSpPr>
        <p:spPr>
          <a:xfrm>
            <a:off x="4927" y="1187988"/>
            <a:ext cx="8430156" cy="646331"/>
          </a:xfrm>
          <a:prstGeom prst="rect">
            <a:avLst/>
          </a:prstGeom>
          <a:noFill/>
        </p:spPr>
        <p:txBody>
          <a:bodyPr wrap="square">
            <a:spAutoFit/>
          </a:bodyPr>
          <a:lstStyle/>
          <a:p>
            <a:pPr marL="285750" indent="-285750">
              <a:buFont typeface="Arial" panose="020B0604020202020204" pitchFamily="34" charset="0"/>
              <a:buChar char="•"/>
            </a:pPr>
            <a:r>
              <a:rPr lang="fr-FR" sz="1800" b="1" dirty="0">
                <a:solidFill>
                  <a:schemeClr val="accent2">
                    <a:lumMod val="75000"/>
                  </a:schemeClr>
                </a:solidFill>
              </a:rPr>
              <a:t>Guide méthodologique</a:t>
            </a:r>
          </a:p>
          <a:p>
            <a:r>
              <a:rPr lang="fr-FR" b="1" dirty="0">
                <a:solidFill>
                  <a:schemeClr val="accent1">
                    <a:lumMod val="75000"/>
                  </a:schemeClr>
                </a:solidFill>
              </a:rPr>
              <a:t>1</a:t>
            </a:r>
            <a:r>
              <a:rPr lang="fr-FR" b="1" baseline="30000" dirty="0">
                <a:solidFill>
                  <a:schemeClr val="accent1">
                    <a:lumMod val="75000"/>
                  </a:schemeClr>
                </a:solidFill>
              </a:rPr>
              <a:t>ère</a:t>
            </a:r>
            <a:r>
              <a:rPr lang="fr-FR" b="1" dirty="0">
                <a:solidFill>
                  <a:schemeClr val="accent1">
                    <a:lumMod val="75000"/>
                  </a:schemeClr>
                </a:solidFill>
              </a:rPr>
              <a:t> version rédaction réseau des CCI </a:t>
            </a:r>
            <a:r>
              <a:rPr lang="fr-FR" dirty="0">
                <a:solidFill>
                  <a:schemeClr val="accent1">
                    <a:lumMod val="75000"/>
                  </a:schemeClr>
                </a:solidFill>
              </a:rPr>
              <a:t>(à vocation à être mis à jour régulièrement)</a:t>
            </a:r>
            <a:r>
              <a:rPr lang="fr-FR" b="1" dirty="0">
                <a:solidFill>
                  <a:schemeClr val="accent2">
                    <a:lumMod val="75000"/>
                  </a:schemeClr>
                </a:solidFill>
              </a:rPr>
              <a:t> </a:t>
            </a:r>
            <a:r>
              <a:rPr lang="fr-FR" sz="1800" b="1" dirty="0">
                <a:solidFill>
                  <a:schemeClr val="accent2">
                    <a:lumMod val="75000"/>
                  </a:schemeClr>
                </a:solidFill>
              </a:rPr>
              <a:t> </a:t>
            </a:r>
          </a:p>
        </p:txBody>
      </p:sp>
      <p:sp>
        <p:nvSpPr>
          <p:cNvPr id="7" name="ZoneTexte 6">
            <a:extLst>
              <a:ext uri="{FF2B5EF4-FFF2-40B4-BE49-F238E27FC236}">
                <a16:creationId xmlns:a16="http://schemas.microsoft.com/office/drawing/2014/main" id="{BD4FF73D-DD10-5B54-FAD7-5FFD99ABEC6E}"/>
              </a:ext>
            </a:extLst>
          </p:cNvPr>
          <p:cNvSpPr txBox="1"/>
          <p:nvPr/>
        </p:nvSpPr>
        <p:spPr>
          <a:xfrm>
            <a:off x="472609" y="1920372"/>
            <a:ext cx="10828963" cy="3987245"/>
          </a:xfrm>
          <a:prstGeom prst="rect">
            <a:avLst/>
          </a:prstGeom>
          <a:noFill/>
        </p:spPr>
        <p:txBody>
          <a:bodyPr wrap="square">
            <a:spAutoFit/>
          </a:bodyPr>
          <a:lstStyle/>
          <a:p>
            <a:pPr algn="just">
              <a:lnSpc>
                <a:spcPct val="107000"/>
              </a:lnSpc>
            </a:pPr>
            <a:endParaRPr lang="fr-FR" sz="1100" dirty="0">
              <a:effectLst/>
              <a:ea typeface="Calibri" panose="020F0502020204030204" pitchFamily="34" charset="0"/>
              <a:cs typeface="Times New Roman" panose="02020603050405020304" pitchFamily="18" charset="0"/>
            </a:endParaRPr>
          </a:p>
          <a:p>
            <a:pPr marL="171450" indent="-171450" algn="just">
              <a:lnSpc>
                <a:spcPct val="107000"/>
              </a:lnSpc>
              <a:buFontTx/>
              <a:buChar char="-"/>
            </a:pPr>
            <a:endParaRPr lang="fr-FR" sz="1100" dirty="0">
              <a:effectLst/>
              <a:ea typeface="Calibri" panose="020F0502020204030204" pitchFamily="34" charset="0"/>
              <a:cs typeface="Times New Roman" panose="02020603050405020304" pitchFamily="18" charset="0"/>
            </a:endParaRPr>
          </a:p>
          <a:p>
            <a:pPr algn="just">
              <a:lnSpc>
                <a:spcPct val="107000"/>
              </a:lnSpc>
            </a:pPr>
            <a:r>
              <a:rPr lang="fr-FR" sz="1200" b="1" dirty="0">
                <a:ea typeface="Calibri" panose="020F0502020204030204" pitchFamily="34" charset="0"/>
                <a:cs typeface="Times New Roman" panose="02020603050405020304" pitchFamily="18" charset="0"/>
              </a:rPr>
              <a:t>Etape 1 - Définition et délimitation des espaces à inventorier................................................................................p.4</a:t>
            </a:r>
          </a:p>
          <a:p>
            <a:pPr marL="171450" indent="-171450" algn="just">
              <a:lnSpc>
                <a:spcPct val="107000"/>
              </a:lnSpc>
              <a:buFontTx/>
              <a:buChar char="-"/>
            </a:pPr>
            <a:endParaRPr lang="fr-FR" sz="1200" b="1" dirty="0">
              <a:ea typeface="Calibri" panose="020F0502020204030204" pitchFamily="34" charset="0"/>
              <a:cs typeface="Times New Roman" panose="02020603050405020304" pitchFamily="18" charset="0"/>
            </a:endParaRPr>
          </a:p>
          <a:p>
            <a:pPr algn="just">
              <a:lnSpc>
                <a:spcPct val="107000"/>
              </a:lnSpc>
            </a:pPr>
            <a:r>
              <a:rPr lang="fr-FR" sz="1200" b="1" dirty="0">
                <a:ea typeface="Calibri" panose="020F0502020204030204" pitchFamily="34" charset="0"/>
                <a:cs typeface="Times New Roman" panose="02020603050405020304" pitchFamily="18" charset="0"/>
              </a:rPr>
              <a:t>Etape 2 - Production de l’état parcellaire des unités foncières et la liste des propriétaires..........……..p.7</a:t>
            </a:r>
          </a:p>
          <a:p>
            <a:pPr marL="171450" indent="-171450" algn="just">
              <a:lnSpc>
                <a:spcPct val="107000"/>
              </a:lnSpc>
              <a:buFontTx/>
              <a:buChar char="-"/>
            </a:pPr>
            <a:endParaRPr lang="fr-FR" sz="1200" b="1" dirty="0">
              <a:ea typeface="Calibri" panose="020F0502020204030204" pitchFamily="34" charset="0"/>
              <a:cs typeface="Times New Roman" panose="02020603050405020304" pitchFamily="18" charset="0"/>
            </a:endParaRPr>
          </a:p>
          <a:p>
            <a:pPr algn="just">
              <a:lnSpc>
                <a:spcPct val="107000"/>
              </a:lnSpc>
            </a:pPr>
            <a:r>
              <a:rPr lang="fr-FR" sz="1200" b="1" dirty="0">
                <a:ea typeface="Calibri" panose="020F0502020204030204" pitchFamily="34" charset="0"/>
                <a:cs typeface="Times New Roman" panose="02020603050405020304" pitchFamily="18" charset="0"/>
              </a:rPr>
              <a:t>Etape 3 - Production de la liste des occupants…………..………………………………………………………………………..…………p.10</a:t>
            </a:r>
          </a:p>
          <a:p>
            <a:pPr marL="171450" indent="-171450" algn="just">
              <a:lnSpc>
                <a:spcPct val="107000"/>
              </a:lnSpc>
              <a:buFontTx/>
              <a:buChar char="-"/>
            </a:pPr>
            <a:endParaRPr lang="fr-FR" sz="1200" b="1" dirty="0">
              <a:ea typeface="Calibri" panose="020F0502020204030204" pitchFamily="34" charset="0"/>
              <a:cs typeface="Times New Roman" panose="02020603050405020304" pitchFamily="18" charset="0"/>
            </a:endParaRPr>
          </a:p>
          <a:p>
            <a:pPr algn="just">
              <a:lnSpc>
                <a:spcPct val="107000"/>
              </a:lnSpc>
            </a:pPr>
            <a:r>
              <a:rPr lang="fr-FR" sz="1200" b="1" dirty="0">
                <a:ea typeface="Calibri" panose="020F0502020204030204" pitchFamily="34" charset="0"/>
                <a:cs typeface="Times New Roman" panose="02020603050405020304" pitchFamily="18" charset="0"/>
              </a:rPr>
              <a:t>Etape 4 - Production de la donnée sur la vacance….....................................................................................................p.13</a:t>
            </a:r>
          </a:p>
          <a:p>
            <a:pPr algn="just">
              <a:lnSpc>
                <a:spcPct val="107000"/>
              </a:lnSpc>
            </a:pPr>
            <a:endParaRPr lang="fr-FR" sz="1200" b="1" dirty="0">
              <a:ea typeface="Calibri" panose="020F0502020204030204" pitchFamily="34" charset="0"/>
              <a:cs typeface="Times New Roman" panose="02020603050405020304" pitchFamily="18" charset="0"/>
            </a:endParaRPr>
          </a:p>
          <a:p>
            <a:pPr algn="just">
              <a:lnSpc>
                <a:spcPct val="107000"/>
              </a:lnSpc>
            </a:pPr>
            <a:r>
              <a:rPr lang="fr-FR" sz="1200" b="1" dirty="0">
                <a:ea typeface="Calibri" panose="020F0502020204030204" pitchFamily="34" charset="0"/>
                <a:cs typeface="Times New Roman" panose="02020603050405020304" pitchFamily="18" charset="0"/>
              </a:rPr>
              <a:t>Synthèse d’un modèle de données d’inventaire des ZAE……………………………………………………………………………..p.15</a:t>
            </a:r>
          </a:p>
          <a:p>
            <a:pPr algn="just">
              <a:lnSpc>
                <a:spcPct val="107000"/>
              </a:lnSpc>
            </a:pPr>
            <a:endParaRPr lang="fr-FR" sz="1200" b="1" dirty="0">
              <a:ea typeface="Calibri" panose="020F0502020204030204" pitchFamily="34" charset="0"/>
              <a:cs typeface="Times New Roman" panose="02020603050405020304" pitchFamily="18" charset="0"/>
            </a:endParaRPr>
          </a:p>
          <a:p>
            <a:pPr algn="just">
              <a:lnSpc>
                <a:spcPct val="107000"/>
              </a:lnSpc>
            </a:pPr>
            <a:r>
              <a:rPr lang="fr-FR" sz="1200" b="1" dirty="0">
                <a:ea typeface="Calibri" panose="020F0502020204030204" pitchFamily="34" charset="0"/>
                <a:cs typeface="Times New Roman" panose="02020603050405020304" pitchFamily="18" charset="0"/>
              </a:rPr>
              <a:t>Données mobilisables via le portail SUD Foncier Eco…………………………………………………………………………………….p.16</a:t>
            </a:r>
          </a:p>
          <a:p>
            <a:pPr algn="just">
              <a:lnSpc>
                <a:spcPct val="107000"/>
              </a:lnSpc>
            </a:pPr>
            <a:endParaRPr lang="fr-FR" sz="1200" b="1" dirty="0">
              <a:ea typeface="Calibri" panose="020F0502020204030204" pitchFamily="34" charset="0"/>
              <a:cs typeface="Times New Roman" panose="02020603050405020304" pitchFamily="18" charset="0"/>
            </a:endParaRPr>
          </a:p>
          <a:p>
            <a:pPr algn="just">
              <a:lnSpc>
                <a:spcPct val="107000"/>
              </a:lnSpc>
            </a:pPr>
            <a:r>
              <a:rPr lang="fr-FR" sz="1200" b="1" dirty="0">
                <a:ea typeface="Calibri" panose="020F0502020204030204" pitchFamily="34" charset="0"/>
                <a:cs typeface="Times New Roman" panose="02020603050405020304" pitchFamily="18" charset="0"/>
              </a:rPr>
              <a:t>Modalités de livrable......................................................................................................................................................................p.16</a:t>
            </a:r>
          </a:p>
          <a:p>
            <a:pPr algn="just">
              <a:lnSpc>
                <a:spcPct val="107000"/>
              </a:lnSpc>
            </a:pPr>
            <a:endParaRPr lang="fr-FR" sz="1200" b="1" dirty="0">
              <a:ea typeface="Calibri" panose="020F0502020204030204" pitchFamily="34" charset="0"/>
              <a:cs typeface="Times New Roman" panose="02020603050405020304" pitchFamily="18" charset="0"/>
            </a:endParaRPr>
          </a:p>
          <a:p>
            <a:pPr algn="just">
              <a:lnSpc>
                <a:spcPct val="107000"/>
              </a:lnSpc>
            </a:pPr>
            <a:r>
              <a:rPr lang="fr-FR" sz="1200" b="1" dirty="0">
                <a:ea typeface="Calibri" panose="020F0502020204030204" pitchFamily="34" charset="0"/>
                <a:cs typeface="Times New Roman" panose="02020603050405020304" pitchFamily="18" charset="0"/>
              </a:rPr>
              <a:t>Etape 5 - Consultation des propriétaires et occupants......................……………………………………................…………..p.17</a:t>
            </a:r>
          </a:p>
          <a:p>
            <a:pPr algn="just">
              <a:lnSpc>
                <a:spcPct val="107000"/>
              </a:lnSpc>
            </a:pPr>
            <a:endParaRPr lang="fr-FR" sz="1200" b="1" dirty="0">
              <a:ea typeface="Calibri" panose="020F0502020204030204" pitchFamily="34" charset="0"/>
              <a:cs typeface="Times New Roman" panose="02020603050405020304" pitchFamily="18" charset="0"/>
            </a:endParaRPr>
          </a:p>
          <a:p>
            <a:pPr algn="just">
              <a:lnSpc>
                <a:spcPct val="107000"/>
              </a:lnSpc>
            </a:pPr>
            <a:r>
              <a:rPr lang="fr-FR" sz="1200" b="1" dirty="0">
                <a:ea typeface="Calibri" panose="020F0502020204030204" pitchFamily="34" charset="0"/>
                <a:cs typeface="Times New Roman" panose="02020603050405020304" pitchFamily="18" charset="0"/>
              </a:rPr>
              <a:t>Accompagnement à l’inventaire des ZAE............................................................................................................................p.18</a:t>
            </a:r>
          </a:p>
          <a:p>
            <a:pPr algn="just">
              <a:lnSpc>
                <a:spcPct val="107000"/>
              </a:lnSpc>
            </a:pPr>
            <a:endParaRPr lang="fr-FR"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837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3352A2-1641-83E8-789E-D8AC06F8C458}"/>
              </a:ext>
            </a:extLst>
          </p:cNvPr>
          <p:cNvSpPr/>
          <p:nvPr/>
        </p:nvSpPr>
        <p:spPr>
          <a:xfrm>
            <a:off x="0" y="-9754"/>
            <a:ext cx="12192000" cy="1512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a:extLst>
              <a:ext uri="{FF2B5EF4-FFF2-40B4-BE49-F238E27FC236}">
                <a16:creationId xmlns:a16="http://schemas.microsoft.com/office/drawing/2014/main" id="{8112435E-DD88-3107-EE0B-C6E6CBBD4800}"/>
              </a:ext>
            </a:extLst>
          </p:cNvPr>
          <p:cNvSpPr txBox="1">
            <a:spLocks noGrp="1"/>
          </p:cNvSpPr>
          <p:nvPr>
            <p:ph type="title" idx="4294967295"/>
          </p:nvPr>
        </p:nvSpPr>
        <p:spPr>
          <a:xfrm>
            <a:off x="217907" y="89689"/>
            <a:ext cx="5877716" cy="1512097"/>
          </a:xfrm>
        </p:spPr>
        <p:txBody>
          <a:bodyPr vert="horz">
            <a:normAutofit/>
          </a:bodyPr>
          <a:lstStyle/>
          <a:p>
            <a:pPr lvl="0" algn="l" rtl="0"/>
            <a:r>
              <a:rPr lang="fr-FR" sz="2800" b="1" dirty="0">
                <a:solidFill>
                  <a:schemeClr val="accent1">
                    <a:lumMod val="75000"/>
                  </a:schemeClr>
                </a:solidFill>
                <a:latin typeface="+mn-lt"/>
              </a:rPr>
              <a:t>3. Actualités nationales</a:t>
            </a:r>
            <a:br>
              <a:rPr lang="fr-FR" sz="2800" b="1" dirty="0">
                <a:solidFill>
                  <a:schemeClr val="accent1">
                    <a:lumMod val="75000"/>
                  </a:schemeClr>
                </a:solidFill>
                <a:latin typeface="+mn-lt"/>
              </a:rPr>
            </a:br>
            <a:br>
              <a:rPr lang="fr-FR" sz="2800" b="1" dirty="0">
                <a:solidFill>
                  <a:schemeClr val="accent1">
                    <a:lumMod val="75000"/>
                  </a:schemeClr>
                </a:solidFill>
                <a:latin typeface="+mn-lt"/>
              </a:rPr>
            </a:br>
            <a:r>
              <a:rPr lang="fr-FR" sz="2400" b="1" dirty="0">
                <a:solidFill>
                  <a:schemeClr val="accent1">
                    <a:lumMod val="75000"/>
                  </a:schemeClr>
                </a:solidFill>
                <a:latin typeface="+mn-lt"/>
              </a:rPr>
              <a:t>Calendrier et objectif</a:t>
            </a:r>
          </a:p>
        </p:txBody>
      </p:sp>
      <p:sp>
        <p:nvSpPr>
          <p:cNvPr id="3" name="Sous-titre 2">
            <a:extLst>
              <a:ext uri="{FF2B5EF4-FFF2-40B4-BE49-F238E27FC236}">
                <a16:creationId xmlns:a16="http://schemas.microsoft.com/office/drawing/2014/main" id="{46007C29-7A59-5D3D-F2AF-17F30537AA59}"/>
              </a:ext>
            </a:extLst>
          </p:cNvPr>
          <p:cNvSpPr txBox="1">
            <a:spLocks noGrp="1"/>
          </p:cNvSpPr>
          <p:nvPr>
            <p:ph type="subTitle" idx="4294967295"/>
          </p:nvPr>
        </p:nvSpPr>
        <p:spPr>
          <a:xfrm>
            <a:off x="392062" y="1684510"/>
            <a:ext cx="4179709" cy="4275929"/>
          </a:xfrm>
        </p:spPr>
        <p:txBody>
          <a:bodyPr vert="horz" anchor="ctr"/>
          <a:lstStyle/>
          <a:p>
            <a:pPr>
              <a:spcBef>
                <a:spcPts val="0"/>
              </a:spcBef>
            </a:pPr>
            <a:r>
              <a:rPr lang="fr-FR" sz="2419">
                <a:solidFill>
                  <a:srgbClr val="000000"/>
                </a:solidFill>
                <a:latin typeface="Marianne" pitchFamily="18"/>
              </a:rPr>
              <a:t>L’inventaire est un </a:t>
            </a:r>
            <a:r>
              <a:rPr lang="fr-FR" sz="2419" b="1">
                <a:solidFill>
                  <a:srgbClr val="F67D8A"/>
                </a:solidFill>
                <a:latin typeface="Marianne" pitchFamily="18"/>
              </a:rPr>
              <a:t>socle de connaissances</a:t>
            </a:r>
            <a:r>
              <a:rPr lang="fr-FR" sz="2419">
                <a:solidFill>
                  <a:srgbClr val="000000"/>
                </a:solidFill>
                <a:latin typeface="Marianne" pitchFamily="18"/>
              </a:rPr>
              <a:t> pour que les collectivités puissent établir une </a:t>
            </a:r>
            <a:r>
              <a:rPr lang="fr-FR" sz="2419" b="1">
                <a:solidFill>
                  <a:srgbClr val="F67D8A"/>
                </a:solidFill>
                <a:latin typeface="Marianne" pitchFamily="18"/>
              </a:rPr>
              <a:t>stratégie d’aménagement des ZAE adaptée aux exigences de recyclage foncier</a:t>
            </a:r>
            <a:r>
              <a:rPr lang="fr-FR" sz="2419">
                <a:solidFill>
                  <a:srgbClr val="000000"/>
                </a:solidFill>
                <a:latin typeface="Marianne" pitchFamily="18"/>
              </a:rPr>
              <a:t>. </a:t>
            </a:r>
            <a:br>
              <a:rPr lang="fr-FR" sz="2419">
                <a:solidFill>
                  <a:srgbClr val="000000"/>
                </a:solidFill>
                <a:latin typeface="Marianne" pitchFamily="18"/>
              </a:rPr>
            </a:br>
            <a:r>
              <a:rPr lang="fr-FR" sz="2419">
                <a:solidFill>
                  <a:srgbClr val="000000"/>
                </a:solidFill>
                <a:latin typeface="Marianne" pitchFamily="18"/>
              </a:rPr>
              <a:t> </a:t>
            </a:r>
            <a:br>
              <a:rPr lang="fr-FR" sz="2419">
                <a:solidFill>
                  <a:srgbClr val="000000"/>
                </a:solidFill>
                <a:latin typeface="Marianne" pitchFamily="18"/>
              </a:rPr>
            </a:br>
            <a:r>
              <a:rPr lang="fr-FR" sz="2419">
                <a:solidFill>
                  <a:srgbClr val="000000"/>
                </a:solidFill>
                <a:latin typeface="Marianne" pitchFamily="18"/>
              </a:rPr>
              <a:t>Il est à mettre à jour et pourra être amélioré</a:t>
            </a:r>
          </a:p>
        </p:txBody>
      </p:sp>
      <p:pic>
        <p:nvPicPr>
          <p:cNvPr id="4" name="Picture 2">
            <a:extLst>
              <a:ext uri="{FF2B5EF4-FFF2-40B4-BE49-F238E27FC236}">
                <a16:creationId xmlns:a16="http://schemas.microsoft.com/office/drawing/2014/main" id="{0DA9E756-3763-BFA9-AC60-8506082D49F9}"/>
              </a:ext>
            </a:extLst>
          </p:cNvPr>
          <p:cNvPicPr>
            <a:picLocks noChangeAspect="1"/>
          </p:cNvPicPr>
          <p:nvPr/>
        </p:nvPicPr>
        <p:blipFill>
          <a:blip r:embed="rId3">
            <a:lum/>
            <a:alphaModFix/>
          </a:blip>
          <a:srcRect/>
          <a:stretch>
            <a:fillRect/>
          </a:stretch>
        </p:blipFill>
        <p:spPr>
          <a:xfrm>
            <a:off x="6012464" y="217694"/>
            <a:ext cx="5960874" cy="1044491"/>
          </a:xfrm>
          <a:prstGeom prst="rect">
            <a:avLst/>
          </a:prstGeom>
          <a:noFill/>
          <a:ln>
            <a:noFill/>
          </a:ln>
        </p:spPr>
      </p:pic>
      <p:pic>
        <p:nvPicPr>
          <p:cNvPr id="5" name="Image 4">
            <a:extLst>
              <a:ext uri="{FF2B5EF4-FFF2-40B4-BE49-F238E27FC236}">
                <a16:creationId xmlns:a16="http://schemas.microsoft.com/office/drawing/2014/main" id="{F95CFBA9-5ACD-5FED-FA8F-BAC875DE33D1}"/>
              </a:ext>
            </a:extLst>
          </p:cNvPr>
          <p:cNvPicPr>
            <a:picLocks noChangeAspect="1"/>
          </p:cNvPicPr>
          <p:nvPr/>
        </p:nvPicPr>
        <p:blipFill>
          <a:blip r:embed="rId4">
            <a:lum/>
            <a:alphaModFix/>
          </a:blip>
          <a:srcRect/>
          <a:stretch>
            <a:fillRect/>
          </a:stretch>
        </p:blipFill>
        <p:spPr>
          <a:xfrm>
            <a:off x="4789464" y="1741545"/>
            <a:ext cx="7171248" cy="45001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84F67E-BA4F-6DFB-EFC4-4EF96970E63C}"/>
              </a:ext>
            </a:extLst>
          </p:cNvPr>
          <p:cNvSpPr/>
          <p:nvPr/>
        </p:nvSpPr>
        <p:spPr>
          <a:xfrm>
            <a:off x="0" y="-9754"/>
            <a:ext cx="12192000" cy="1512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a:extLst>
              <a:ext uri="{FF2B5EF4-FFF2-40B4-BE49-F238E27FC236}">
                <a16:creationId xmlns:a16="http://schemas.microsoft.com/office/drawing/2014/main" id="{10D3834E-4B16-3E99-219D-73A1B5CF77EF}"/>
              </a:ext>
            </a:extLst>
          </p:cNvPr>
          <p:cNvSpPr txBox="1">
            <a:spLocks noGrp="1"/>
          </p:cNvSpPr>
          <p:nvPr>
            <p:ph type="title" idx="4294967295"/>
          </p:nvPr>
        </p:nvSpPr>
        <p:spPr>
          <a:xfrm>
            <a:off x="217907" y="89689"/>
            <a:ext cx="5877716" cy="1512097"/>
          </a:xfrm>
        </p:spPr>
        <p:txBody>
          <a:bodyPr vert="horz">
            <a:normAutofit/>
          </a:bodyPr>
          <a:lstStyle/>
          <a:p>
            <a:pPr lvl="0" algn="l" rtl="0"/>
            <a:r>
              <a:rPr lang="fr-FR" sz="2800" b="1" dirty="0">
                <a:solidFill>
                  <a:schemeClr val="accent1">
                    <a:lumMod val="75000"/>
                  </a:schemeClr>
                </a:solidFill>
                <a:latin typeface="+mn-lt"/>
              </a:rPr>
              <a:t>3. Actualités nationales</a:t>
            </a:r>
            <a:br>
              <a:rPr lang="fr-FR" sz="2800" b="1" dirty="0">
                <a:solidFill>
                  <a:schemeClr val="accent1">
                    <a:lumMod val="75000"/>
                  </a:schemeClr>
                </a:solidFill>
                <a:latin typeface="+mn-lt"/>
              </a:rPr>
            </a:br>
            <a:r>
              <a:rPr lang="fr-FR" sz="2400" b="1" dirty="0">
                <a:solidFill>
                  <a:schemeClr val="accent1">
                    <a:lumMod val="75000"/>
                  </a:schemeClr>
                </a:solidFill>
                <a:latin typeface="+mn-lt"/>
              </a:rPr>
              <a:t>Interprétations réglementaires</a:t>
            </a:r>
          </a:p>
        </p:txBody>
      </p:sp>
      <p:pic>
        <p:nvPicPr>
          <p:cNvPr id="3" name="Picture 1">
            <a:extLst>
              <a:ext uri="{FF2B5EF4-FFF2-40B4-BE49-F238E27FC236}">
                <a16:creationId xmlns:a16="http://schemas.microsoft.com/office/drawing/2014/main" id="{4E603E92-EBB5-048D-9690-6C4EA0E84280}"/>
              </a:ext>
            </a:extLst>
          </p:cNvPr>
          <p:cNvPicPr>
            <a:picLocks noChangeAspect="1"/>
          </p:cNvPicPr>
          <p:nvPr/>
        </p:nvPicPr>
        <p:blipFill>
          <a:blip r:embed="rId3">
            <a:lum/>
            <a:alphaModFix/>
          </a:blip>
          <a:srcRect/>
          <a:stretch>
            <a:fillRect/>
          </a:stretch>
        </p:blipFill>
        <p:spPr>
          <a:xfrm>
            <a:off x="6012464" y="217694"/>
            <a:ext cx="5960874" cy="1044491"/>
          </a:xfrm>
          <a:prstGeom prst="rect">
            <a:avLst/>
          </a:prstGeom>
          <a:noFill/>
          <a:ln>
            <a:noFill/>
          </a:ln>
        </p:spPr>
      </p:pic>
      <p:sp>
        <p:nvSpPr>
          <p:cNvPr id="4" name="ZoneTexte 3">
            <a:extLst>
              <a:ext uri="{FF2B5EF4-FFF2-40B4-BE49-F238E27FC236}">
                <a16:creationId xmlns:a16="http://schemas.microsoft.com/office/drawing/2014/main" id="{6B93C389-9094-4250-AF33-1F814DDB1329}"/>
              </a:ext>
            </a:extLst>
          </p:cNvPr>
          <p:cNvSpPr txBox="1"/>
          <p:nvPr/>
        </p:nvSpPr>
        <p:spPr>
          <a:xfrm>
            <a:off x="435600" y="1523852"/>
            <a:ext cx="5442329" cy="4592890"/>
          </a:xfrm>
          <a:prstGeom prst="rect">
            <a:avLst/>
          </a:prstGeom>
          <a:noFill/>
          <a:ln>
            <a:noFill/>
          </a:ln>
        </p:spPr>
        <p:txBody>
          <a:bodyPr vert="horz" wrap="square" lIns="108847" tIns="54423" rIns="108847" bIns="54423" anchorCtr="0" compatLnSpc="0"/>
          <a:lstStyle/>
          <a:p>
            <a:pPr hangingPunct="0"/>
            <a:r>
              <a:rPr lang="fr-FR" sz="1330" dirty="0">
                <a:solidFill>
                  <a:srgbClr val="000000"/>
                </a:solidFill>
                <a:highlight>
                  <a:scrgbClr r="0" g="0" b="0">
                    <a:alpha val="0"/>
                  </a:scrgbClr>
                </a:highlight>
                <a:latin typeface="Marianne" pitchFamily="18"/>
                <a:ea typeface="Microsoft YaHei" pitchFamily="2"/>
                <a:cs typeface="Arial" pitchFamily="2"/>
              </a:rPr>
              <a:t>Définition d’une ZAE ? Quelles ZAE doivent être intégrées dans les inventaires ?</a:t>
            </a:r>
          </a:p>
          <a:p>
            <a:pPr hangingPunct="0"/>
            <a:r>
              <a:rPr lang="fr-FR" sz="1330" b="1" dirty="0">
                <a:solidFill>
                  <a:srgbClr val="F67D8A"/>
                </a:solidFill>
                <a:highlight>
                  <a:scrgbClr r="0" g="0" b="0">
                    <a:alpha val="0"/>
                  </a:scrgbClr>
                </a:highlight>
                <a:latin typeface="Marianne" pitchFamily="18"/>
                <a:ea typeface="Microsoft YaHei" pitchFamily="2"/>
                <a:cs typeface="Arial" pitchFamily="2"/>
              </a:rPr>
              <a:t>Les ZAE concernées sont celles qui relèvent de la compétence d’un EPCI. Cela peut intégrer des ZAE communales non transférées.</a:t>
            </a:r>
          </a:p>
          <a:p>
            <a:pPr hangingPunct="0"/>
            <a:r>
              <a:rPr lang="fr-FR" sz="1330" dirty="0">
                <a:solidFill>
                  <a:srgbClr val="F67D8A"/>
                </a:solidFill>
                <a:highlight>
                  <a:scrgbClr r="0" g="0" b="0">
                    <a:alpha val="0"/>
                  </a:scrgbClr>
                </a:highlight>
                <a:latin typeface="Marianne" pitchFamily="18"/>
                <a:ea typeface="Microsoft YaHei" pitchFamily="2"/>
                <a:cs typeface="Arial" pitchFamily="2"/>
              </a:rPr>
              <a:t>Possibilité d’utiliser le faisceau d’indices mis en place par le CGET (2017) :</a:t>
            </a:r>
          </a:p>
          <a:p>
            <a:pPr hangingPunct="0">
              <a:buSzPct val="45000"/>
              <a:buFont typeface="StarSymbol"/>
              <a:buChar char="●"/>
            </a:pPr>
            <a:r>
              <a:rPr lang="fr-FR" sz="1330" dirty="0">
                <a:solidFill>
                  <a:srgbClr val="F67D8A"/>
                </a:solidFill>
                <a:highlight>
                  <a:scrgbClr r="0" g="0" b="0">
                    <a:alpha val="0"/>
                  </a:scrgbClr>
                </a:highlight>
                <a:latin typeface="Marianne" pitchFamily="18"/>
                <a:ea typeface="Microsoft YaHei" pitchFamily="2"/>
                <a:cs typeface="Arial" pitchFamily="2"/>
              </a:rPr>
              <a:t>Ensemble foncier réservé principalement à l’implantation d’activités économiques</a:t>
            </a:r>
          </a:p>
          <a:p>
            <a:pPr hangingPunct="0">
              <a:buSzPct val="45000"/>
              <a:buFont typeface="StarSymbol"/>
              <a:buChar char="●"/>
            </a:pPr>
            <a:r>
              <a:rPr lang="fr-FR" sz="1330" dirty="0">
                <a:solidFill>
                  <a:srgbClr val="F67D8A"/>
                </a:solidFill>
                <a:highlight>
                  <a:scrgbClr r="0" g="0" b="0">
                    <a:alpha val="0"/>
                  </a:scrgbClr>
                </a:highlight>
                <a:latin typeface="Marianne" pitchFamily="18"/>
                <a:ea typeface="Microsoft YaHei" pitchFamily="2"/>
                <a:cs typeface="Arial" pitchFamily="2"/>
              </a:rPr>
              <a:t>D’au moins 2 entreprises</a:t>
            </a:r>
          </a:p>
          <a:p>
            <a:pPr hangingPunct="0">
              <a:buSzPct val="45000"/>
              <a:buFont typeface="StarSymbol"/>
              <a:buChar char="●"/>
            </a:pPr>
            <a:r>
              <a:rPr lang="fr-FR" sz="1330" dirty="0">
                <a:solidFill>
                  <a:srgbClr val="F67D8A"/>
                </a:solidFill>
                <a:highlight>
                  <a:scrgbClr r="0" g="0" b="0">
                    <a:alpha val="0"/>
                  </a:scrgbClr>
                </a:highlight>
                <a:latin typeface="Marianne" pitchFamily="18"/>
                <a:ea typeface="Microsoft YaHei" pitchFamily="2"/>
                <a:cs typeface="Arial" pitchFamily="2"/>
              </a:rPr>
              <a:t>Volonté publique d’aménagement, ou de recyclage ou de gestion, actuelle ou future</a:t>
            </a:r>
          </a:p>
          <a:p>
            <a:pPr hangingPunct="0">
              <a:buSzPct val="45000"/>
              <a:buFont typeface="StarSymbol"/>
              <a:buChar char="●"/>
            </a:pPr>
            <a:r>
              <a:rPr lang="fr-FR" sz="1330" dirty="0">
                <a:solidFill>
                  <a:srgbClr val="F67D8A"/>
                </a:solidFill>
                <a:highlight>
                  <a:scrgbClr r="0" g="0" b="0">
                    <a:alpha val="0"/>
                  </a:scrgbClr>
                </a:highlight>
                <a:latin typeface="Marianne" pitchFamily="18"/>
                <a:ea typeface="Microsoft YaHei" pitchFamily="2"/>
                <a:cs typeface="Arial" pitchFamily="2"/>
              </a:rPr>
              <a:t>Figure dans le document d’urbanisme</a:t>
            </a:r>
          </a:p>
          <a:p>
            <a:pPr hangingPunct="0"/>
            <a:endParaRPr lang="fr-FR" sz="1330" dirty="0">
              <a:solidFill>
                <a:srgbClr val="000000"/>
              </a:solidFill>
              <a:highlight>
                <a:scrgbClr r="0" g="0" b="0">
                  <a:alpha val="0"/>
                </a:scrgbClr>
              </a:highlight>
              <a:latin typeface="Marianne" pitchFamily="18"/>
              <a:ea typeface="Microsoft YaHei" pitchFamily="2"/>
              <a:cs typeface="Arial" pitchFamily="2"/>
            </a:endParaRPr>
          </a:p>
          <a:p>
            <a:pPr hangingPunct="0"/>
            <a:r>
              <a:rPr lang="fr-FR" sz="1330" dirty="0">
                <a:solidFill>
                  <a:srgbClr val="000000"/>
                </a:solidFill>
                <a:highlight>
                  <a:scrgbClr r="0" g="0" b="0">
                    <a:alpha val="0"/>
                  </a:scrgbClr>
                </a:highlight>
                <a:latin typeface="Marianne" pitchFamily="18"/>
                <a:ea typeface="Microsoft YaHei" pitchFamily="2"/>
                <a:cs typeface="Arial" pitchFamily="2"/>
              </a:rPr>
              <a:t>Comment définir le périmètre d’une ZAE portuaire, aéroportuaire, touristique ?</a:t>
            </a:r>
          </a:p>
          <a:p>
            <a:pPr hangingPunct="0"/>
            <a:r>
              <a:rPr lang="fr-FR" sz="1330" dirty="0">
                <a:solidFill>
                  <a:srgbClr val="F67D8A"/>
                </a:solidFill>
                <a:highlight>
                  <a:scrgbClr r="0" g="0" b="0">
                    <a:alpha val="0"/>
                  </a:scrgbClr>
                </a:highlight>
                <a:latin typeface="Marianne" pitchFamily="18"/>
                <a:ea typeface="Microsoft YaHei" pitchFamily="2"/>
                <a:cs typeface="Arial" pitchFamily="2"/>
              </a:rPr>
              <a:t>Définir des critères pertinents par rapport à l’objectif recherché : avoir une liste la plus exhaustive possible de fonciers pour un possible recyclage.</a:t>
            </a:r>
          </a:p>
        </p:txBody>
      </p:sp>
      <p:sp>
        <p:nvSpPr>
          <p:cNvPr id="5" name="ZoneTexte 4">
            <a:extLst>
              <a:ext uri="{FF2B5EF4-FFF2-40B4-BE49-F238E27FC236}">
                <a16:creationId xmlns:a16="http://schemas.microsoft.com/office/drawing/2014/main" id="{D1E78ACA-125D-D990-4552-F14282819AD6}"/>
              </a:ext>
            </a:extLst>
          </p:cNvPr>
          <p:cNvSpPr txBox="1"/>
          <p:nvPr/>
        </p:nvSpPr>
        <p:spPr>
          <a:xfrm>
            <a:off x="6095623" y="1500777"/>
            <a:ext cx="5660022" cy="5300829"/>
          </a:xfrm>
          <a:prstGeom prst="rect">
            <a:avLst/>
          </a:prstGeom>
          <a:noFill/>
          <a:ln>
            <a:noFill/>
          </a:ln>
        </p:spPr>
        <p:txBody>
          <a:bodyPr vert="horz" wrap="square" lIns="108847" tIns="54423" rIns="108847" bIns="54423" anchorCtr="0" compatLnSpc="0"/>
          <a:lstStyle/>
          <a:p>
            <a:pPr hangingPunct="0"/>
            <a:r>
              <a:rPr lang="fr-FR" sz="1330">
                <a:solidFill>
                  <a:srgbClr val="000000"/>
                </a:solidFill>
                <a:highlight>
                  <a:scrgbClr r="0" g="0" b="0">
                    <a:alpha val="0"/>
                  </a:scrgbClr>
                </a:highlight>
                <a:latin typeface="Marianne" pitchFamily="18"/>
                <a:ea typeface="Microsoft YaHei" pitchFamily="2"/>
                <a:cs typeface="Arial" pitchFamily="2"/>
              </a:rPr>
              <a:t>Quelle source utiliser pour identifier les occupants ?</a:t>
            </a:r>
          </a:p>
          <a:p>
            <a:pPr hangingPunct="0"/>
            <a:r>
              <a:rPr lang="fr-FR" sz="1330">
                <a:solidFill>
                  <a:srgbClr val="F67D8A"/>
                </a:solidFill>
                <a:highlight>
                  <a:scrgbClr r="0" g="0" b="0">
                    <a:alpha val="0"/>
                  </a:scrgbClr>
                </a:highlight>
                <a:latin typeface="Marianne" pitchFamily="18"/>
                <a:ea typeface="Microsoft YaHei" pitchFamily="2"/>
                <a:cs typeface="Arial" pitchFamily="2"/>
              </a:rPr>
              <a:t>Possibilité de se référer au cadastre et/ou aux données foncières pour identifier les propriétaires</a:t>
            </a:r>
          </a:p>
          <a:p>
            <a:pPr hangingPunct="0"/>
            <a:r>
              <a:rPr lang="fr-FR" sz="1330">
                <a:solidFill>
                  <a:srgbClr val="F67D8A"/>
                </a:solidFill>
                <a:highlight>
                  <a:scrgbClr r="0" g="0" b="0">
                    <a:alpha val="0"/>
                  </a:scrgbClr>
                </a:highlight>
                <a:latin typeface="Marianne" pitchFamily="18"/>
                <a:ea typeface="Microsoft YaHei" pitchFamily="2"/>
                <a:cs typeface="Arial" pitchFamily="2"/>
              </a:rPr>
              <a:t>Croisement avec une base de données existantes, questionner les propriétaires, recensement « in-situ »</a:t>
            </a:r>
          </a:p>
          <a:p>
            <a:pPr hangingPunct="0"/>
            <a:endParaRPr lang="fr-FR" sz="1330">
              <a:solidFill>
                <a:srgbClr val="000000"/>
              </a:solidFill>
              <a:highlight>
                <a:scrgbClr r="0" g="0" b="0">
                  <a:alpha val="0"/>
                </a:scrgbClr>
              </a:highlight>
              <a:latin typeface="Marianne" pitchFamily="18"/>
              <a:ea typeface="Microsoft YaHei" pitchFamily="2"/>
              <a:cs typeface="Arial" pitchFamily="2"/>
            </a:endParaRPr>
          </a:p>
          <a:p>
            <a:pPr hangingPunct="0"/>
            <a:r>
              <a:rPr lang="fr-FR" sz="1330">
                <a:solidFill>
                  <a:srgbClr val="000000"/>
                </a:solidFill>
                <a:highlight>
                  <a:scrgbClr r="0" g="0" b="0">
                    <a:alpha val="0"/>
                  </a:scrgbClr>
                </a:highlight>
                <a:latin typeface="Marianne" pitchFamily="18"/>
                <a:ea typeface="Microsoft YaHei" pitchFamily="2"/>
                <a:cs typeface="Arial" pitchFamily="2"/>
              </a:rPr>
              <a:t>Comment calculer la vacance ? LOCOMVAC ? Autre ?</a:t>
            </a:r>
          </a:p>
          <a:p>
            <a:pPr hangingPunct="0"/>
            <a:r>
              <a:rPr lang="fr-FR" sz="1330">
                <a:solidFill>
                  <a:srgbClr val="F67D8A"/>
                </a:solidFill>
                <a:highlight>
                  <a:scrgbClr r="0" g="0" b="0">
                    <a:alpha val="0"/>
                  </a:scrgbClr>
                </a:highlight>
                <a:latin typeface="Marianne" pitchFamily="18"/>
                <a:ea typeface="Microsoft YaHei" pitchFamily="2"/>
                <a:cs typeface="Arial" pitchFamily="2"/>
              </a:rPr>
              <a:t>La loi a renvoyé un seul critère pour calculer la vacance. Ce critère s’appuie sur LOCOMVAC et a pour intérêt de fiabiliser le recensement des occupants des ZAE. Ce critère est réducteur et ne couvrira pas tous les cas de vacance d’activité. La mise en place d’autre critères pertinents en fonction des possibilités des collectivités est conforme avec les dispositions code de l’urbanisme et largement encouragé afin de poursuivre l’objectif du législateur.</a:t>
            </a:r>
          </a:p>
          <a:p>
            <a:pPr hangingPunct="0"/>
            <a:endParaRPr lang="fr-FR" sz="1330">
              <a:solidFill>
                <a:srgbClr val="000000"/>
              </a:solidFill>
              <a:highlight>
                <a:scrgbClr r="0" g="0" b="0">
                  <a:alpha val="0"/>
                </a:scrgbClr>
              </a:highlight>
              <a:latin typeface="Marianne" pitchFamily="18"/>
              <a:ea typeface="Microsoft YaHei" pitchFamily="2"/>
              <a:cs typeface="Arial" pitchFamily="2"/>
            </a:endParaRPr>
          </a:p>
          <a:p>
            <a:pPr hangingPunct="0"/>
            <a:r>
              <a:rPr lang="fr-FR" sz="1330">
                <a:solidFill>
                  <a:srgbClr val="000000"/>
                </a:solidFill>
                <a:highlight>
                  <a:scrgbClr r="0" g="0" b="0">
                    <a:alpha val="0"/>
                  </a:scrgbClr>
                </a:highlight>
                <a:latin typeface="Marianne" pitchFamily="18"/>
                <a:ea typeface="Microsoft YaHei" pitchFamily="2"/>
                <a:cs typeface="Arial" pitchFamily="2"/>
              </a:rPr>
              <a:t>Comment doit-on consulter propriétaires et occupants des ZAE inventoriées ?</a:t>
            </a:r>
          </a:p>
          <a:p>
            <a:pPr hangingPunct="0"/>
            <a:r>
              <a:rPr lang="fr-FR" sz="1330">
                <a:solidFill>
                  <a:srgbClr val="F67D8A"/>
                </a:solidFill>
                <a:highlight>
                  <a:scrgbClr r="0" g="0" b="0">
                    <a:alpha val="0"/>
                  </a:scrgbClr>
                </a:highlight>
                <a:latin typeface="Marianne" pitchFamily="18"/>
                <a:ea typeface="Microsoft YaHei" pitchFamily="2"/>
                <a:cs typeface="Arial" pitchFamily="2"/>
              </a:rPr>
              <a:t>La procédure conduite est laissée à la main de l’EPCI. La consultation doit durer 30 jours et concerne tous les propriétaires et tous les occupants, mais ce n’est pas une consultation publique (respect de la protection des données à caractère personnel).</a:t>
            </a:r>
          </a:p>
        </p:txBody>
      </p:sp>
      <p:sp>
        <p:nvSpPr>
          <p:cNvPr id="6" name="ZoneTexte 5">
            <a:extLst>
              <a:ext uri="{FF2B5EF4-FFF2-40B4-BE49-F238E27FC236}">
                <a16:creationId xmlns:a16="http://schemas.microsoft.com/office/drawing/2014/main" id="{93A008D6-E2A4-6642-3763-7F74179D78E1}"/>
              </a:ext>
            </a:extLst>
          </p:cNvPr>
          <p:cNvSpPr txBox="1"/>
          <p:nvPr/>
        </p:nvSpPr>
        <p:spPr>
          <a:xfrm>
            <a:off x="217907" y="6095409"/>
            <a:ext cx="11755431" cy="877302"/>
          </a:xfrm>
          <a:prstGeom prst="rect">
            <a:avLst/>
          </a:prstGeom>
          <a:noFill/>
          <a:ln>
            <a:noFill/>
          </a:ln>
        </p:spPr>
        <p:txBody>
          <a:bodyPr vert="horz" wrap="square" lIns="108847" tIns="54423" rIns="108847" bIns="54423" anchorCtr="0" compatLnSpc="0"/>
          <a:lstStyle/>
          <a:p>
            <a:pPr hangingPunct="0"/>
            <a:r>
              <a:rPr lang="fr-FR" sz="1814" b="1" dirty="0">
                <a:solidFill>
                  <a:srgbClr val="06418D"/>
                </a:solidFill>
                <a:latin typeface="Liberation Sans" pitchFamily="18"/>
                <a:ea typeface="Microsoft YaHei" pitchFamily="2"/>
                <a:cs typeface="Arial" pitchFamily="2"/>
              </a:rPr>
              <a:t>FAQ DREAL PACA : </a:t>
            </a:r>
            <a:r>
              <a:rPr lang="fr-FR" sz="1814" b="1" dirty="0">
                <a:solidFill>
                  <a:srgbClr val="06418D"/>
                </a:solidFill>
                <a:latin typeface="Liberation Sans" pitchFamily="18"/>
                <a:ea typeface="Microsoft YaHei" pitchFamily="2"/>
                <a:cs typeface="Arial" pitchFamily="2"/>
                <a:hlinkClick r:id="rId4"/>
              </a:rPr>
              <a:t>https://www.dre.provence-alpes-cote-d-azur.developpement-durable.gouv.fr/loi-climat-resilience-foire-aux-questions-zae-a14744.html</a:t>
            </a:r>
            <a:endParaRPr lang="fr-FR" sz="1814" b="1" dirty="0">
              <a:solidFill>
                <a:srgbClr val="06418D"/>
              </a:solidFill>
              <a:latin typeface="Liberation Sans" pitchFamily="18"/>
              <a:ea typeface="Microsoft YaHei" pitchFamily="2"/>
              <a:cs typeface="Arial" pitchFamily="2"/>
            </a:endParaRPr>
          </a:p>
          <a:p>
            <a:pPr hangingPunct="0"/>
            <a:endParaRPr lang="fr-FR" sz="1814" b="1" dirty="0">
              <a:solidFill>
                <a:srgbClr val="06418D"/>
              </a:solidFill>
              <a:latin typeface="Liberation Sans" pitchFamily="18"/>
              <a:ea typeface="Microsoft YaHei" pitchFamily="2"/>
              <a:cs typeface="Arial"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289CA-F0DB-F1F6-600B-0560941F7B9C}"/>
              </a:ext>
            </a:extLst>
          </p:cNvPr>
          <p:cNvSpPr txBox="1">
            <a:spLocks noGrp="1"/>
          </p:cNvSpPr>
          <p:nvPr>
            <p:ph type="title" idx="4294967295"/>
          </p:nvPr>
        </p:nvSpPr>
        <p:spPr>
          <a:xfrm>
            <a:off x="218662" y="155814"/>
            <a:ext cx="11754676" cy="1512097"/>
          </a:xfrm>
        </p:spPr>
        <p:txBody>
          <a:bodyPr vert="horz">
            <a:normAutofit/>
          </a:bodyPr>
          <a:lstStyle/>
          <a:p>
            <a:pPr lvl="0" rtl="0"/>
            <a:r>
              <a:rPr lang="fr-FR" sz="2800" b="1" dirty="0">
                <a:solidFill>
                  <a:schemeClr val="accent1">
                    <a:lumMod val="75000"/>
                  </a:schemeClr>
                </a:solidFill>
                <a:latin typeface="+mn-lt"/>
              </a:rPr>
              <a:t>3. Actualités nationales</a:t>
            </a:r>
            <a:br>
              <a:rPr lang="fr-FR" sz="2800" b="1" dirty="0">
                <a:solidFill>
                  <a:schemeClr val="accent1">
                    <a:lumMod val="75000"/>
                  </a:schemeClr>
                </a:solidFill>
                <a:latin typeface="+mn-lt"/>
              </a:rPr>
            </a:br>
            <a:br>
              <a:rPr lang="fr-FR" sz="2800" b="1" dirty="0">
                <a:solidFill>
                  <a:schemeClr val="accent1">
                    <a:lumMod val="75000"/>
                  </a:schemeClr>
                </a:solidFill>
                <a:latin typeface="+mn-lt"/>
              </a:rPr>
            </a:br>
            <a:r>
              <a:rPr lang="fr-FR" sz="2400" b="1" dirty="0">
                <a:solidFill>
                  <a:schemeClr val="accent1">
                    <a:lumMod val="75000"/>
                  </a:schemeClr>
                </a:solidFill>
                <a:latin typeface="+mn-lt"/>
              </a:rPr>
              <a:t>2 GT nationaux</a:t>
            </a:r>
          </a:p>
        </p:txBody>
      </p:sp>
      <p:pic>
        <p:nvPicPr>
          <p:cNvPr id="3" name="Picture 3">
            <a:extLst>
              <a:ext uri="{FF2B5EF4-FFF2-40B4-BE49-F238E27FC236}">
                <a16:creationId xmlns:a16="http://schemas.microsoft.com/office/drawing/2014/main" id="{402413F1-96EB-7A93-06F1-2A22B4DA10E0}"/>
              </a:ext>
            </a:extLst>
          </p:cNvPr>
          <p:cNvPicPr>
            <a:picLocks noChangeAspect="1"/>
          </p:cNvPicPr>
          <p:nvPr/>
        </p:nvPicPr>
        <p:blipFill>
          <a:blip r:embed="rId3">
            <a:lum/>
            <a:alphaModFix/>
          </a:blip>
          <a:srcRect/>
          <a:stretch>
            <a:fillRect/>
          </a:stretch>
        </p:blipFill>
        <p:spPr>
          <a:xfrm>
            <a:off x="6012464" y="217694"/>
            <a:ext cx="5960874" cy="1044491"/>
          </a:xfrm>
          <a:prstGeom prst="rect">
            <a:avLst/>
          </a:prstGeom>
          <a:noFill/>
          <a:ln>
            <a:noFill/>
          </a:ln>
        </p:spPr>
      </p:pic>
      <p:sp>
        <p:nvSpPr>
          <p:cNvPr id="4" name="ZoneTexte 3">
            <a:extLst>
              <a:ext uri="{FF2B5EF4-FFF2-40B4-BE49-F238E27FC236}">
                <a16:creationId xmlns:a16="http://schemas.microsoft.com/office/drawing/2014/main" id="{5BD7424F-B6B4-44DA-5B4F-99B72D9A542F}"/>
              </a:ext>
            </a:extLst>
          </p:cNvPr>
          <p:cNvSpPr txBox="1"/>
          <p:nvPr/>
        </p:nvSpPr>
        <p:spPr>
          <a:xfrm>
            <a:off x="327132" y="1730416"/>
            <a:ext cx="5442329" cy="5638688"/>
          </a:xfrm>
          <a:prstGeom prst="rect">
            <a:avLst/>
          </a:prstGeom>
          <a:noFill/>
          <a:ln>
            <a:noFill/>
          </a:ln>
        </p:spPr>
        <p:txBody>
          <a:bodyPr vert="horz" wrap="square" lIns="108847" tIns="54423" rIns="108847" bIns="54423" anchorCtr="0" compatLnSpc="0"/>
          <a:lstStyle/>
          <a:p>
            <a:pPr algn="ctr"/>
            <a:r>
              <a:rPr lang="fr-FR" sz="1572" b="1" dirty="0">
                <a:solidFill>
                  <a:srgbClr val="000000"/>
                </a:solidFill>
                <a:highlight>
                  <a:scrgbClr r="0" g="0" b="0">
                    <a:alpha val="0"/>
                  </a:scrgbClr>
                </a:highlight>
                <a:latin typeface="Marianne" pitchFamily="18"/>
                <a:ea typeface="Microsoft YaHei" pitchFamily="2"/>
                <a:cs typeface="Arial" pitchFamily="2"/>
              </a:rPr>
              <a:t>Création d’un groupe de travail sur les inventaires ZAE</a:t>
            </a:r>
          </a:p>
          <a:p>
            <a:endParaRPr lang="fr-FR" sz="1572" dirty="0">
              <a:solidFill>
                <a:srgbClr val="000000"/>
              </a:solidFill>
              <a:highlight>
                <a:scrgbClr r="0" g="0" b="0">
                  <a:alpha val="0"/>
                </a:scrgbClr>
              </a:highlight>
              <a:latin typeface="Marianne" pitchFamily="18"/>
              <a:ea typeface="Microsoft YaHei" pitchFamily="2"/>
              <a:cs typeface="Arial" pitchFamily="2"/>
            </a:endParaRPr>
          </a:p>
          <a:p>
            <a:r>
              <a:rPr lang="fr-FR" sz="1572" dirty="0">
                <a:solidFill>
                  <a:srgbClr val="000000"/>
                </a:solidFill>
                <a:highlight>
                  <a:scrgbClr r="0" g="0" b="0">
                    <a:alpha val="0"/>
                  </a:scrgbClr>
                </a:highlight>
                <a:latin typeface="Marianne" pitchFamily="18"/>
                <a:ea typeface="Microsoft YaHei" pitchFamily="2"/>
                <a:cs typeface="Arial" pitchFamily="2"/>
              </a:rPr>
              <a:t>&gt;&gt;Pilotage DGALN</a:t>
            </a:r>
          </a:p>
          <a:p>
            <a:r>
              <a:rPr lang="fr-FR" sz="1572" dirty="0">
                <a:solidFill>
                  <a:srgbClr val="000000"/>
                </a:solidFill>
                <a:highlight>
                  <a:scrgbClr r="0" g="0" b="0">
                    <a:alpha val="0"/>
                  </a:scrgbClr>
                </a:highlight>
                <a:latin typeface="Marianne" pitchFamily="18"/>
                <a:ea typeface="Microsoft YaHei" pitchFamily="2"/>
                <a:cs typeface="Arial" pitchFamily="2"/>
              </a:rPr>
              <a:t>Participants : DREAL + DEAL + DDT(M) volontaires</a:t>
            </a:r>
          </a:p>
          <a:p>
            <a:endParaRPr lang="fr-FR" sz="1572" dirty="0">
              <a:solidFill>
                <a:srgbClr val="000000"/>
              </a:solidFill>
              <a:highlight>
                <a:scrgbClr r="0" g="0" b="0">
                  <a:alpha val="0"/>
                </a:scrgbClr>
              </a:highlight>
              <a:latin typeface="Marianne" pitchFamily="18"/>
              <a:ea typeface="Microsoft YaHei" pitchFamily="2"/>
              <a:cs typeface="Arial" pitchFamily="2"/>
            </a:endParaRPr>
          </a:p>
          <a:p>
            <a:endParaRPr lang="fr-FR" sz="1572" dirty="0">
              <a:solidFill>
                <a:srgbClr val="000000"/>
              </a:solidFill>
              <a:highlight>
                <a:scrgbClr r="0" g="0" b="0">
                  <a:alpha val="0"/>
                </a:scrgbClr>
              </a:highlight>
              <a:latin typeface="Marianne" pitchFamily="18"/>
              <a:ea typeface="Microsoft YaHei" pitchFamily="2"/>
              <a:cs typeface="Arial" pitchFamily="2"/>
            </a:endParaRPr>
          </a:p>
          <a:p>
            <a:r>
              <a:rPr lang="fr-FR" sz="1572" dirty="0">
                <a:solidFill>
                  <a:srgbClr val="000000"/>
                </a:solidFill>
                <a:highlight>
                  <a:scrgbClr r="0" g="0" b="0">
                    <a:alpha val="0"/>
                  </a:scrgbClr>
                </a:highlight>
                <a:latin typeface="Marianne" pitchFamily="18"/>
                <a:ea typeface="Microsoft YaHei" pitchFamily="2"/>
                <a:cs typeface="Arial" pitchFamily="2"/>
              </a:rPr>
              <a:t>&gt;&gt;Centraliser toutes les questions d’interprétation règlementaire, de réalisation opérationnelle pour y répondre collectivement</a:t>
            </a:r>
          </a:p>
          <a:p>
            <a:endParaRPr lang="fr-FR" sz="1572" dirty="0">
              <a:solidFill>
                <a:srgbClr val="000000"/>
              </a:solidFill>
              <a:highlight>
                <a:scrgbClr r="0" g="0" b="0">
                  <a:alpha val="0"/>
                </a:scrgbClr>
              </a:highlight>
              <a:latin typeface="Marianne" pitchFamily="18"/>
              <a:ea typeface="Microsoft YaHei" pitchFamily="2"/>
              <a:cs typeface="Arial" pitchFamily="2"/>
            </a:endParaRPr>
          </a:p>
          <a:p>
            <a:r>
              <a:rPr lang="fr-FR" sz="1572" dirty="0">
                <a:solidFill>
                  <a:srgbClr val="000000"/>
                </a:solidFill>
                <a:highlight>
                  <a:scrgbClr r="0" g="0" b="0">
                    <a:alpha val="0"/>
                  </a:scrgbClr>
                </a:highlight>
                <a:latin typeface="Marianne" pitchFamily="18"/>
                <a:ea typeface="Microsoft YaHei" pitchFamily="2"/>
                <a:cs typeface="Arial" pitchFamily="2"/>
              </a:rPr>
              <a:t>&gt;&gt;Créer une FAQ nationale / un guide national  </a:t>
            </a:r>
          </a:p>
          <a:p>
            <a:pPr marL="285750" indent="-285750">
              <a:buFont typeface="Wingdings" panose="05000000000000000000" pitchFamily="2" charset="2"/>
              <a:buChar char="§"/>
            </a:pPr>
            <a:r>
              <a:rPr lang="fr-FR" sz="1572" dirty="0">
                <a:solidFill>
                  <a:srgbClr val="000000"/>
                </a:solidFill>
                <a:highlight>
                  <a:scrgbClr r="0" g="0" b="0">
                    <a:alpha val="0"/>
                  </a:scrgbClr>
                </a:highlight>
                <a:latin typeface="Marianne" pitchFamily="18"/>
                <a:ea typeface="Microsoft YaHei" pitchFamily="2"/>
                <a:cs typeface="Arial" pitchFamily="2"/>
              </a:rPr>
              <a:t>	Apporter des réponses aux principales interrogations</a:t>
            </a:r>
          </a:p>
          <a:p>
            <a:pPr marL="285750" indent="-285750">
              <a:buFont typeface="Wingdings" panose="05000000000000000000" pitchFamily="2" charset="2"/>
              <a:buChar char="§"/>
            </a:pPr>
            <a:r>
              <a:rPr lang="fr-FR" sz="1572" dirty="0">
                <a:solidFill>
                  <a:srgbClr val="000000"/>
                </a:solidFill>
                <a:highlight>
                  <a:scrgbClr r="0" g="0" b="0">
                    <a:alpha val="0"/>
                  </a:scrgbClr>
                </a:highlight>
                <a:latin typeface="Marianne" pitchFamily="18"/>
                <a:ea typeface="Microsoft YaHei" pitchFamily="2"/>
                <a:cs typeface="Arial" pitchFamily="2"/>
              </a:rPr>
              <a:t>	Apporter des conseils méthodologiques et 	opérationnels</a:t>
            </a:r>
          </a:p>
          <a:p>
            <a:pPr marL="285750" indent="-285750">
              <a:buFont typeface="Wingdings" panose="05000000000000000000" pitchFamily="2" charset="2"/>
              <a:buChar char="§"/>
            </a:pPr>
            <a:r>
              <a:rPr lang="fr-FR" sz="1572" dirty="0">
                <a:solidFill>
                  <a:srgbClr val="000000"/>
                </a:solidFill>
                <a:highlight>
                  <a:scrgbClr r="0" g="0" b="0">
                    <a:alpha val="0"/>
                  </a:scrgbClr>
                </a:highlight>
                <a:latin typeface="Marianne" pitchFamily="18"/>
                <a:ea typeface="Microsoft YaHei" pitchFamily="2"/>
                <a:cs typeface="Arial" pitchFamily="2"/>
              </a:rPr>
              <a:t>	Faire le pont entre la réalisation des inventaires et 	« l’étape d’après » : L’établissement d’une stratégie</a:t>
            </a:r>
            <a:r>
              <a:rPr lang="fr-FR" sz="1400" dirty="0">
                <a:solidFill>
                  <a:srgbClr val="000000"/>
                </a:solidFill>
                <a:highlight>
                  <a:scrgbClr r="0" g="0" b="0">
                    <a:alpha val="0"/>
                  </a:scrgbClr>
                </a:highlight>
                <a:latin typeface="Marianne" pitchFamily="18"/>
                <a:ea typeface="Microsoft YaHei" pitchFamily="2"/>
                <a:cs typeface="Arial" pitchFamily="2"/>
              </a:rPr>
              <a:t> 	foncière industrielle</a:t>
            </a:r>
          </a:p>
          <a:p>
            <a:endParaRPr lang="fr-FR" sz="1572" dirty="0">
              <a:solidFill>
                <a:srgbClr val="000000"/>
              </a:solidFill>
              <a:highlight>
                <a:scrgbClr r="0" g="0" b="0">
                  <a:alpha val="0"/>
                </a:scrgbClr>
              </a:highlight>
              <a:latin typeface="Marianne" pitchFamily="18"/>
              <a:ea typeface="Microsoft YaHei" pitchFamily="2"/>
              <a:cs typeface="Arial" pitchFamily="2"/>
            </a:endParaRPr>
          </a:p>
        </p:txBody>
      </p:sp>
      <p:sp>
        <p:nvSpPr>
          <p:cNvPr id="5" name="ZoneTexte 4">
            <a:extLst>
              <a:ext uri="{FF2B5EF4-FFF2-40B4-BE49-F238E27FC236}">
                <a16:creationId xmlns:a16="http://schemas.microsoft.com/office/drawing/2014/main" id="{F34AC889-4EB0-FA8F-C2FB-8419F39BB254}"/>
              </a:ext>
            </a:extLst>
          </p:cNvPr>
          <p:cNvSpPr txBox="1"/>
          <p:nvPr/>
        </p:nvSpPr>
        <p:spPr>
          <a:xfrm>
            <a:off x="5769461" y="1729791"/>
            <a:ext cx="6279577" cy="5915159"/>
          </a:xfrm>
          <a:prstGeom prst="rect">
            <a:avLst/>
          </a:prstGeom>
          <a:noFill/>
          <a:ln>
            <a:noFill/>
          </a:ln>
        </p:spPr>
        <p:txBody>
          <a:bodyPr vert="horz" wrap="square" lIns="108847" tIns="54423" rIns="108847" bIns="54423" anchorCtr="0" compatLnSpc="0"/>
          <a:lstStyle/>
          <a:p>
            <a:pPr algn="ctr" hangingPunct="0"/>
            <a:r>
              <a:rPr lang="fr-FR" sz="1572" b="1" dirty="0">
                <a:solidFill>
                  <a:srgbClr val="000000"/>
                </a:solidFill>
                <a:highlight>
                  <a:scrgbClr r="0" g="0" b="0">
                    <a:alpha val="0"/>
                  </a:scrgbClr>
                </a:highlight>
                <a:latin typeface="Marianne" pitchFamily="18"/>
                <a:ea typeface="Microsoft YaHei" pitchFamily="2"/>
                <a:cs typeface="Arial" pitchFamily="2"/>
              </a:rPr>
              <a:t>Groupe de travail sur le portail national du foncier économique</a:t>
            </a:r>
          </a:p>
          <a:p>
            <a:pPr hangingPunct="0"/>
            <a:endParaRPr lang="fr-FR" sz="1572" dirty="0">
              <a:solidFill>
                <a:srgbClr val="000000"/>
              </a:solidFill>
              <a:highlight>
                <a:scrgbClr r="0" g="0" b="0">
                  <a:alpha val="0"/>
                </a:scrgbClr>
              </a:highlight>
              <a:latin typeface="Marianne" pitchFamily="18"/>
              <a:ea typeface="Microsoft YaHei" pitchFamily="2"/>
              <a:cs typeface="Arial" pitchFamily="2"/>
            </a:endParaRPr>
          </a:p>
          <a:p>
            <a:pPr hangingPunct="0"/>
            <a:r>
              <a:rPr lang="fr-FR" sz="1572" dirty="0">
                <a:solidFill>
                  <a:srgbClr val="000000"/>
                </a:solidFill>
                <a:highlight>
                  <a:scrgbClr r="0" g="0" b="0">
                    <a:alpha val="0"/>
                  </a:scrgbClr>
                </a:highlight>
                <a:latin typeface="Marianne" pitchFamily="18"/>
                <a:ea typeface="Microsoft YaHei" pitchFamily="2"/>
                <a:cs typeface="Arial" pitchFamily="2"/>
              </a:rPr>
              <a:t>&gt;&gt;Pilotage : ANCT, Banque des Territoires, </a:t>
            </a:r>
            <a:r>
              <a:rPr lang="fr-FR" sz="1572" dirty="0" err="1">
                <a:solidFill>
                  <a:srgbClr val="000000"/>
                </a:solidFill>
                <a:highlight>
                  <a:scrgbClr r="0" g="0" b="0">
                    <a:alpha val="0"/>
                  </a:scrgbClr>
                </a:highlight>
                <a:latin typeface="Marianne" pitchFamily="18"/>
                <a:ea typeface="Microsoft YaHei" pitchFamily="2"/>
                <a:cs typeface="Arial" pitchFamily="2"/>
              </a:rPr>
              <a:t>Cerema</a:t>
            </a:r>
            <a:r>
              <a:rPr lang="fr-FR" sz="1572" dirty="0">
                <a:solidFill>
                  <a:srgbClr val="000000"/>
                </a:solidFill>
                <a:highlight>
                  <a:scrgbClr r="0" g="0" b="0">
                    <a:alpha val="0"/>
                  </a:scrgbClr>
                </a:highlight>
                <a:latin typeface="Marianne" pitchFamily="18"/>
                <a:ea typeface="Microsoft YaHei" pitchFamily="2"/>
                <a:cs typeface="Arial" pitchFamily="2"/>
              </a:rPr>
              <a:t>, DGALN, DGE</a:t>
            </a:r>
          </a:p>
          <a:p>
            <a:pPr hangingPunct="0"/>
            <a:r>
              <a:rPr lang="fr-FR" sz="1572" dirty="0">
                <a:solidFill>
                  <a:srgbClr val="000000"/>
                </a:solidFill>
                <a:highlight>
                  <a:scrgbClr r="0" g="0" b="0">
                    <a:alpha val="0"/>
                  </a:scrgbClr>
                </a:highlight>
                <a:latin typeface="Marianne" pitchFamily="18"/>
                <a:ea typeface="Microsoft YaHei" pitchFamily="2"/>
                <a:cs typeface="Arial" pitchFamily="2"/>
              </a:rPr>
              <a:t>Participants : IGN, Business France, Intercommunalités de France et plusieurs EPCI pilotes, Régions de France et régions pilotes, France Industrie, France Logistique, </a:t>
            </a:r>
            <a:r>
              <a:rPr lang="fr-FR" sz="1572" dirty="0" err="1">
                <a:solidFill>
                  <a:srgbClr val="000000"/>
                </a:solidFill>
                <a:highlight>
                  <a:scrgbClr r="0" g="0" b="0">
                    <a:alpha val="0"/>
                  </a:scrgbClr>
                </a:highlight>
                <a:latin typeface="Marianne" pitchFamily="18"/>
                <a:ea typeface="Microsoft YaHei" pitchFamily="2"/>
                <a:cs typeface="Arial" pitchFamily="2"/>
              </a:rPr>
              <a:t>SGARs</a:t>
            </a:r>
            <a:r>
              <a:rPr lang="fr-FR" sz="1572" dirty="0">
                <a:solidFill>
                  <a:srgbClr val="000000"/>
                </a:solidFill>
                <a:highlight>
                  <a:scrgbClr r="0" g="0" b="0">
                    <a:alpha val="0"/>
                  </a:scrgbClr>
                </a:highlight>
                <a:latin typeface="Marianne" pitchFamily="18"/>
                <a:ea typeface="Microsoft YaHei" pitchFamily="2"/>
                <a:cs typeface="Arial" pitchFamily="2"/>
              </a:rPr>
              <a:t> , et représentants des services déconcentrés (DREAL, DREETS, DDT M), Représentants des EPF et EPA</a:t>
            </a:r>
          </a:p>
          <a:p>
            <a:pPr hangingPunct="0"/>
            <a:endParaRPr lang="fr-FR" sz="1572" dirty="0">
              <a:solidFill>
                <a:srgbClr val="000000"/>
              </a:solidFill>
              <a:highlight>
                <a:scrgbClr r="0" g="0" b="0">
                  <a:alpha val="0"/>
                </a:scrgbClr>
              </a:highlight>
              <a:latin typeface="Marianne" pitchFamily="18"/>
              <a:ea typeface="Microsoft YaHei" pitchFamily="2"/>
              <a:cs typeface="Arial" pitchFamily="2"/>
            </a:endParaRPr>
          </a:p>
          <a:p>
            <a:pPr hangingPunct="0"/>
            <a:r>
              <a:rPr lang="fr-FR" sz="1572" dirty="0">
                <a:solidFill>
                  <a:srgbClr val="000000"/>
                </a:solidFill>
                <a:highlight>
                  <a:scrgbClr r="0" g="0" b="0">
                    <a:alpha val="0"/>
                  </a:scrgbClr>
                </a:highlight>
                <a:latin typeface="Marianne" pitchFamily="18"/>
                <a:ea typeface="Microsoft YaHei" pitchFamily="2"/>
                <a:cs typeface="Arial" pitchFamily="2"/>
              </a:rPr>
              <a:t>&gt;&gt;Automne 2023 : 1</a:t>
            </a:r>
            <a:r>
              <a:rPr lang="fr-FR" sz="1572" baseline="30000" dirty="0">
                <a:solidFill>
                  <a:srgbClr val="000000"/>
                </a:solidFill>
                <a:highlight>
                  <a:scrgbClr r="0" g="0" b="0">
                    <a:alpha val="0"/>
                  </a:scrgbClr>
                </a:highlight>
                <a:latin typeface="Marianne" pitchFamily="18"/>
                <a:ea typeface="Microsoft YaHei" pitchFamily="2"/>
                <a:cs typeface="Arial" pitchFamily="2"/>
              </a:rPr>
              <a:t>er</a:t>
            </a:r>
            <a:r>
              <a:rPr lang="fr-FR" sz="1572" dirty="0">
                <a:solidFill>
                  <a:srgbClr val="000000"/>
                </a:solidFill>
                <a:highlight>
                  <a:scrgbClr r="0" g="0" b="0">
                    <a:alpha val="0"/>
                  </a:scrgbClr>
                </a:highlight>
                <a:latin typeface="Marianne" pitchFamily="18"/>
                <a:ea typeface="Microsoft YaHei" pitchFamily="2"/>
                <a:cs typeface="Arial" pitchFamily="2"/>
              </a:rPr>
              <a:t> portail (version bêta) qui recense les disponibilités foncières et immobilières dans une version publique et une autre sécurisée</a:t>
            </a:r>
          </a:p>
          <a:p>
            <a:pPr hangingPunct="0"/>
            <a:endParaRPr lang="fr-FR" sz="1572" dirty="0">
              <a:solidFill>
                <a:srgbClr val="000000"/>
              </a:solidFill>
              <a:highlight>
                <a:scrgbClr r="0" g="0" b="0">
                  <a:alpha val="0"/>
                </a:scrgbClr>
              </a:highlight>
              <a:latin typeface="Marianne" pitchFamily="18"/>
              <a:ea typeface="Microsoft YaHei" pitchFamily="2"/>
              <a:cs typeface="Arial" pitchFamily="2"/>
            </a:endParaRPr>
          </a:p>
          <a:p>
            <a:pPr marL="285750" indent="-285750" hangingPunct="0">
              <a:buFont typeface="Wingdings" panose="05000000000000000000" pitchFamily="2" charset="2"/>
              <a:buChar char="§"/>
            </a:pPr>
            <a:r>
              <a:rPr lang="fr-FR" sz="1572" dirty="0">
                <a:solidFill>
                  <a:srgbClr val="000000"/>
                </a:solidFill>
                <a:highlight>
                  <a:scrgbClr r="0" g="0" b="0">
                    <a:alpha val="0"/>
                  </a:scrgbClr>
                </a:highlight>
                <a:latin typeface="Marianne" pitchFamily="18"/>
                <a:ea typeface="Microsoft YaHei" pitchFamily="2"/>
                <a:cs typeface="Arial" pitchFamily="2"/>
              </a:rPr>
              <a:t>Pour des collectivités, ce portail a vocation à les aider dans  la mise en place d’une stratégie foncière </a:t>
            </a:r>
          </a:p>
          <a:p>
            <a:pPr marL="285750" indent="-285750" hangingPunct="0">
              <a:buFont typeface="Wingdings" panose="05000000000000000000" pitchFamily="2" charset="2"/>
              <a:buChar char="§"/>
            </a:pPr>
            <a:r>
              <a:rPr lang="fr-FR" sz="1572" dirty="0">
                <a:solidFill>
                  <a:srgbClr val="000000"/>
                </a:solidFill>
                <a:highlight>
                  <a:scrgbClr r="0" g="0" b="0">
                    <a:alpha val="0"/>
                  </a:scrgbClr>
                </a:highlight>
                <a:latin typeface="Marianne" pitchFamily="18"/>
                <a:ea typeface="Microsoft YaHei" pitchFamily="2"/>
                <a:cs typeface="Arial" pitchFamily="2"/>
              </a:rPr>
              <a:t>Pour des entreprises, il a vocation à les aider dans une démarche de développement ou d’implantation en France à connaître les territoires répondant à leurs besoins en termes de foncier et  d’immobilier</a:t>
            </a:r>
          </a:p>
        </p:txBody>
      </p:sp>
      <p:cxnSp>
        <p:nvCxnSpPr>
          <p:cNvPr id="7" name="Connecteur droit 6">
            <a:extLst>
              <a:ext uri="{FF2B5EF4-FFF2-40B4-BE49-F238E27FC236}">
                <a16:creationId xmlns:a16="http://schemas.microsoft.com/office/drawing/2014/main" id="{C25D774F-00DE-98F9-F484-1427464FF8BD}"/>
              </a:ext>
            </a:extLst>
          </p:cNvPr>
          <p:cNvCxnSpPr/>
          <p:nvPr/>
        </p:nvCxnSpPr>
        <p:spPr>
          <a:xfrm>
            <a:off x="5769461" y="1574157"/>
            <a:ext cx="0" cy="4433104"/>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62C5B9-3C9D-5F03-2E61-E318B82D58F3}"/>
              </a:ext>
            </a:extLst>
          </p:cNvPr>
          <p:cNvSpPr/>
          <p:nvPr/>
        </p:nvSpPr>
        <p:spPr>
          <a:xfrm>
            <a:off x="0" y="-9754"/>
            <a:ext cx="12192000" cy="17967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2" name="Image 1">
            <a:extLst>
              <a:ext uri="{FF2B5EF4-FFF2-40B4-BE49-F238E27FC236}">
                <a16:creationId xmlns:a16="http://schemas.microsoft.com/office/drawing/2014/main" id="{5DFC19B7-89B1-56D4-DDCC-F6543190A199}"/>
              </a:ext>
            </a:extLst>
          </p:cNvPr>
          <p:cNvPicPr>
            <a:picLocks noChangeAspect="1"/>
          </p:cNvPicPr>
          <p:nvPr/>
        </p:nvPicPr>
        <p:blipFill>
          <a:blip r:embed="rId3">
            <a:lum/>
            <a:alphaModFix/>
          </a:blip>
          <a:srcRect/>
          <a:stretch>
            <a:fillRect/>
          </a:stretch>
        </p:blipFill>
        <p:spPr>
          <a:xfrm>
            <a:off x="84347" y="1775786"/>
            <a:ext cx="12190382" cy="1624862"/>
          </a:xfrm>
          <a:prstGeom prst="rect">
            <a:avLst/>
          </a:prstGeom>
          <a:noFill/>
          <a:ln>
            <a:noFill/>
          </a:ln>
        </p:spPr>
      </p:pic>
      <p:pic>
        <p:nvPicPr>
          <p:cNvPr id="3" name="Picture 4">
            <a:extLst>
              <a:ext uri="{FF2B5EF4-FFF2-40B4-BE49-F238E27FC236}">
                <a16:creationId xmlns:a16="http://schemas.microsoft.com/office/drawing/2014/main" id="{01F41ECE-FF4F-4C3D-57F5-F193AF61A0B1}"/>
              </a:ext>
            </a:extLst>
          </p:cNvPr>
          <p:cNvPicPr>
            <a:picLocks noChangeAspect="1"/>
          </p:cNvPicPr>
          <p:nvPr/>
        </p:nvPicPr>
        <p:blipFill>
          <a:blip r:embed="rId4">
            <a:lum/>
            <a:alphaModFix/>
          </a:blip>
          <a:srcRect/>
          <a:stretch>
            <a:fillRect/>
          </a:stretch>
        </p:blipFill>
        <p:spPr>
          <a:xfrm>
            <a:off x="6231126" y="508659"/>
            <a:ext cx="5960874" cy="1044491"/>
          </a:xfrm>
          <a:prstGeom prst="rect">
            <a:avLst/>
          </a:prstGeom>
          <a:noFill/>
          <a:ln>
            <a:noFill/>
          </a:ln>
        </p:spPr>
      </p:pic>
      <p:sp>
        <p:nvSpPr>
          <p:cNvPr id="4" name="Titre 3">
            <a:extLst>
              <a:ext uri="{FF2B5EF4-FFF2-40B4-BE49-F238E27FC236}">
                <a16:creationId xmlns:a16="http://schemas.microsoft.com/office/drawing/2014/main" id="{90D0714C-B7AB-F187-22D3-D77CB5859C90}"/>
              </a:ext>
            </a:extLst>
          </p:cNvPr>
          <p:cNvSpPr txBox="1">
            <a:spLocks noGrp="1"/>
          </p:cNvSpPr>
          <p:nvPr>
            <p:ph type="title" idx="4294967295"/>
          </p:nvPr>
        </p:nvSpPr>
        <p:spPr>
          <a:xfrm>
            <a:off x="134748" y="274857"/>
            <a:ext cx="5877716" cy="1512097"/>
          </a:xfrm>
        </p:spPr>
        <p:txBody>
          <a:bodyPr vert="horz"/>
          <a:lstStyle/>
          <a:p>
            <a:pPr lvl="0" algn="l" rtl="0"/>
            <a:r>
              <a:rPr lang="fr-FR" sz="2800" b="1" dirty="0">
                <a:solidFill>
                  <a:schemeClr val="accent1">
                    <a:lumMod val="75000"/>
                  </a:schemeClr>
                </a:solidFill>
                <a:latin typeface="+mn-lt"/>
              </a:rPr>
              <a:t>3. Actualités nationales</a:t>
            </a:r>
            <a:br>
              <a:rPr lang="fr-FR" sz="3870" b="1" dirty="0">
                <a:solidFill>
                  <a:schemeClr val="accent1">
                    <a:lumMod val="75000"/>
                  </a:schemeClr>
                </a:solidFill>
                <a:latin typeface="+mn-lt"/>
              </a:rPr>
            </a:br>
            <a:br>
              <a:rPr lang="fr-FR" sz="3870" b="1" dirty="0">
                <a:solidFill>
                  <a:schemeClr val="accent1">
                    <a:lumMod val="75000"/>
                  </a:schemeClr>
                </a:solidFill>
                <a:latin typeface="+mn-lt"/>
              </a:rPr>
            </a:br>
            <a:r>
              <a:rPr lang="fr-FR" sz="2400" b="1" dirty="0">
                <a:solidFill>
                  <a:schemeClr val="accent1">
                    <a:lumMod val="75000"/>
                  </a:schemeClr>
                </a:solidFill>
                <a:latin typeface="+mn-lt"/>
              </a:rPr>
              <a:t>Démarches prospectives</a:t>
            </a:r>
          </a:p>
        </p:txBody>
      </p:sp>
      <p:sp>
        <p:nvSpPr>
          <p:cNvPr id="5" name="ZoneTexte 4">
            <a:extLst>
              <a:ext uri="{FF2B5EF4-FFF2-40B4-BE49-F238E27FC236}">
                <a16:creationId xmlns:a16="http://schemas.microsoft.com/office/drawing/2014/main" id="{6A5F5F52-EAEA-9443-C5ED-42AF2C4D7974}"/>
              </a:ext>
            </a:extLst>
          </p:cNvPr>
          <p:cNvSpPr txBox="1"/>
          <p:nvPr/>
        </p:nvSpPr>
        <p:spPr>
          <a:xfrm>
            <a:off x="134748" y="2808676"/>
            <a:ext cx="6313102" cy="4876326"/>
          </a:xfrm>
          <a:prstGeom prst="rect">
            <a:avLst/>
          </a:prstGeom>
          <a:noFill/>
          <a:ln>
            <a:noFill/>
          </a:ln>
        </p:spPr>
        <p:txBody>
          <a:bodyPr vert="horz" wrap="square" lIns="108847" tIns="54423" rIns="108847" bIns="54423" anchorCtr="0" compatLnSpc="0"/>
          <a:lstStyle/>
          <a:p>
            <a:pPr algn="ctr"/>
            <a:r>
              <a:rPr lang="fr-FR" sz="1814" b="1" dirty="0">
                <a:solidFill>
                  <a:srgbClr val="000000"/>
                </a:solidFill>
                <a:highlight>
                  <a:scrgbClr r="0" g="0" b="0">
                    <a:alpha val="0"/>
                  </a:scrgbClr>
                </a:highlight>
                <a:latin typeface="Marianne" pitchFamily="18"/>
                <a:ea typeface="Microsoft YaHei" pitchFamily="2"/>
                <a:cs typeface="Arial" pitchFamily="2"/>
              </a:rPr>
              <a:t>Atelier des territoires</a:t>
            </a:r>
          </a:p>
          <a:p>
            <a:pPr algn="ctr"/>
            <a:endParaRPr lang="fr-FR" sz="1572" b="1" dirty="0">
              <a:solidFill>
                <a:srgbClr val="000000"/>
              </a:solidFill>
              <a:highlight>
                <a:scrgbClr r="0" g="0" b="0">
                  <a:alpha val="0"/>
                </a:scrgbClr>
              </a:highlight>
              <a:latin typeface="Marianne" pitchFamily="18"/>
              <a:ea typeface="Microsoft YaHei" pitchFamily="2"/>
              <a:cs typeface="Arial" pitchFamily="2"/>
            </a:endParaRPr>
          </a:p>
          <a:p>
            <a:pPr algn="just"/>
            <a:r>
              <a:rPr lang="fr-FR" sz="1572" dirty="0">
                <a:solidFill>
                  <a:srgbClr val="000000"/>
                </a:solidFill>
                <a:highlight>
                  <a:scrgbClr r="0" g="0" b="0">
                    <a:alpha val="0"/>
                  </a:scrgbClr>
                </a:highlight>
                <a:latin typeface="Marianne" pitchFamily="18"/>
                <a:ea typeface="Microsoft YaHei" pitchFamily="2"/>
                <a:cs typeface="Arial" pitchFamily="2"/>
              </a:rPr>
              <a:t>Dispositif de la DGALN qui permet d’accompagner les collectivités locales dans l’émergence et la construction de projets territoriaux :</a:t>
            </a:r>
          </a:p>
          <a:p>
            <a:pPr algn="just"/>
            <a:r>
              <a:rPr lang="fr-FR" sz="1572" dirty="0">
                <a:solidFill>
                  <a:srgbClr val="000000"/>
                </a:solidFill>
                <a:highlight>
                  <a:scrgbClr r="0" g="0" b="0">
                    <a:alpha val="0"/>
                  </a:scrgbClr>
                </a:highlight>
                <a:latin typeface="Marianne" pitchFamily="18"/>
                <a:ea typeface="Microsoft YaHei" pitchFamily="2"/>
                <a:cs typeface="Arial" pitchFamily="2"/>
              </a:rPr>
              <a:t>- mise à disposition d’une équipe pluridisciplinaire (urbanistes, paysagistes, programmistes…)</a:t>
            </a:r>
          </a:p>
          <a:p>
            <a:pPr algn="just"/>
            <a:r>
              <a:rPr lang="fr-FR" sz="1572" dirty="0">
                <a:solidFill>
                  <a:srgbClr val="000000"/>
                </a:solidFill>
                <a:highlight>
                  <a:scrgbClr r="0" g="0" b="0">
                    <a:alpha val="0"/>
                  </a:scrgbClr>
                </a:highlight>
                <a:latin typeface="Marianne" pitchFamily="18"/>
                <a:ea typeface="Microsoft YaHei" pitchFamily="2"/>
                <a:cs typeface="Arial" pitchFamily="2"/>
              </a:rPr>
              <a:t>- animation au niveau local par les DDT(M) et les DREAL.</a:t>
            </a:r>
          </a:p>
          <a:p>
            <a:pPr algn="just"/>
            <a:endParaRPr lang="fr-FR" sz="1572" dirty="0">
              <a:solidFill>
                <a:srgbClr val="000000"/>
              </a:solidFill>
              <a:highlight>
                <a:scrgbClr r="0" g="0" b="0">
                  <a:alpha val="0"/>
                </a:scrgbClr>
              </a:highlight>
              <a:latin typeface="Marianne" pitchFamily="18"/>
              <a:ea typeface="Microsoft YaHei" pitchFamily="2"/>
              <a:cs typeface="Arial" pitchFamily="2"/>
            </a:endParaRPr>
          </a:p>
          <a:p>
            <a:pPr algn="just"/>
            <a:r>
              <a:rPr lang="fr-FR" sz="1572" dirty="0">
                <a:solidFill>
                  <a:srgbClr val="000000"/>
                </a:solidFill>
                <a:highlight>
                  <a:scrgbClr r="0" g="0" b="0">
                    <a:alpha val="0"/>
                  </a:scrgbClr>
                </a:highlight>
                <a:latin typeface="Marianne" pitchFamily="18"/>
                <a:ea typeface="Microsoft YaHei" pitchFamily="2"/>
                <a:cs typeface="Arial" pitchFamily="2"/>
              </a:rPr>
              <a:t>Objectifs :</a:t>
            </a:r>
          </a:p>
          <a:p>
            <a:pPr algn="just">
              <a:buSzPct val="45000"/>
              <a:buFont typeface="OpenSymbol"/>
              <a:buChar char="➔"/>
            </a:pPr>
            <a:r>
              <a:rPr lang="fr-FR" sz="1572" dirty="0" err="1">
                <a:solidFill>
                  <a:srgbClr val="000000"/>
                </a:solidFill>
                <a:highlight>
                  <a:scrgbClr r="0" g="0" b="0">
                    <a:alpha val="0"/>
                  </a:scrgbClr>
                </a:highlight>
                <a:latin typeface="Marianne" pitchFamily="18"/>
                <a:ea typeface="Microsoft YaHei" pitchFamily="2"/>
                <a:cs typeface="Arial" pitchFamily="2"/>
              </a:rPr>
              <a:t>co-construire</a:t>
            </a:r>
            <a:r>
              <a:rPr lang="fr-FR" sz="1572" dirty="0">
                <a:solidFill>
                  <a:srgbClr val="000000"/>
                </a:solidFill>
                <a:highlight>
                  <a:scrgbClr r="0" g="0" b="0">
                    <a:alpha val="0"/>
                  </a:scrgbClr>
                </a:highlight>
                <a:latin typeface="Marianne" pitchFamily="18"/>
                <a:ea typeface="Microsoft YaHei" pitchFamily="2"/>
                <a:cs typeface="Arial" pitchFamily="2"/>
              </a:rPr>
              <a:t> une vision partagée entre les acteurs du territoire, d’en proposer une stratégie et de la décliner.</a:t>
            </a:r>
          </a:p>
          <a:p>
            <a:pPr algn="just">
              <a:buSzPct val="45000"/>
              <a:buFont typeface="OpenSymbol"/>
              <a:buChar char="➔"/>
            </a:pPr>
            <a:r>
              <a:rPr lang="fr-FR" sz="1572" dirty="0">
                <a:solidFill>
                  <a:srgbClr val="000000"/>
                </a:solidFill>
                <a:highlight>
                  <a:scrgbClr r="0" g="0" b="0">
                    <a:alpha val="0"/>
                  </a:scrgbClr>
                </a:highlight>
                <a:latin typeface="Marianne" pitchFamily="18"/>
                <a:ea typeface="Microsoft YaHei" pitchFamily="2"/>
                <a:cs typeface="Arial" pitchFamily="2"/>
              </a:rPr>
              <a:t>Inciter les parties prenantes à se mettre d’accord sur une feuille de route commune en dépassant les blocages locaux et les logiques sectorielles.</a:t>
            </a:r>
          </a:p>
          <a:p>
            <a:pPr algn="just">
              <a:buSzPct val="45000"/>
              <a:buFont typeface="OpenSymbol"/>
              <a:buChar char="➔"/>
            </a:pPr>
            <a:r>
              <a:rPr lang="fr-FR" sz="1572" dirty="0">
                <a:solidFill>
                  <a:srgbClr val="000000"/>
                </a:solidFill>
                <a:highlight>
                  <a:scrgbClr r="0" g="0" b="0">
                    <a:alpha val="0"/>
                  </a:scrgbClr>
                </a:highlight>
                <a:latin typeface="Marianne" pitchFamily="18"/>
                <a:ea typeface="Microsoft YaHei" pitchFamily="2"/>
                <a:cs typeface="Arial" pitchFamily="2"/>
              </a:rPr>
              <a:t>produire un « plan guide », une stratégie partagée de long terme.</a:t>
            </a:r>
          </a:p>
        </p:txBody>
      </p:sp>
      <p:sp>
        <p:nvSpPr>
          <p:cNvPr id="6" name="ZoneTexte 5">
            <a:extLst>
              <a:ext uri="{FF2B5EF4-FFF2-40B4-BE49-F238E27FC236}">
                <a16:creationId xmlns:a16="http://schemas.microsoft.com/office/drawing/2014/main" id="{1838FD24-96D7-5E9C-339A-75F7BE392682}"/>
              </a:ext>
            </a:extLst>
          </p:cNvPr>
          <p:cNvSpPr txBox="1"/>
          <p:nvPr/>
        </p:nvSpPr>
        <p:spPr>
          <a:xfrm>
            <a:off x="7228082" y="2808676"/>
            <a:ext cx="4789250" cy="3703396"/>
          </a:xfrm>
          <a:prstGeom prst="rect">
            <a:avLst/>
          </a:prstGeom>
          <a:noFill/>
          <a:ln>
            <a:noFill/>
          </a:ln>
        </p:spPr>
        <p:txBody>
          <a:bodyPr vert="horz" wrap="square" lIns="108847" tIns="54423" rIns="108847" bIns="54423" anchorCtr="0" compatLnSpc="0"/>
          <a:lstStyle/>
          <a:p>
            <a:pPr algn="just" hangingPunct="0"/>
            <a:r>
              <a:rPr lang="fr-FR" sz="1572" b="1" u="sng" dirty="0">
                <a:solidFill>
                  <a:srgbClr val="000000"/>
                </a:solidFill>
                <a:highlight>
                  <a:scrgbClr r="0" g="0" b="0">
                    <a:alpha val="0"/>
                  </a:scrgbClr>
                </a:highlight>
                <a:latin typeface="Marianne" pitchFamily="18"/>
                <a:ea typeface="Microsoft YaHei" pitchFamily="2"/>
                <a:cs typeface="Arial" pitchFamily="2"/>
              </a:rPr>
              <a:t>Mi-avril 2023 :</a:t>
            </a:r>
            <a:r>
              <a:rPr lang="fr-FR" sz="1572" dirty="0">
                <a:solidFill>
                  <a:srgbClr val="000000"/>
                </a:solidFill>
                <a:highlight>
                  <a:scrgbClr r="0" g="0" b="0">
                    <a:alpha val="0"/>
                  </a:scrgbClr>
                </a:highlight>
                <a:latin typeface="Marianne" pitchFamily="18"/>
                <a:ea typeface="Microsoft YaHei" pitchFamily="2"/>
                <a:cs typeface="Arial" pitchFamily="2"/>
              </a:rPr>
              <a:t> Publication d’un Appel à manifestation d’intérêt sur une nouvelle thématique nationale sur :</a:t>
            </a:r>
          </a:p>
          <a:p>
            <a:pPr algn="just" hangingPunct="0"/>
            <a:endParaRPr lang="fr-FR" sz="1572" dirty="0">
              <a:solidFill>
                <a:srgbClr val="000000"/>
              </a:solidFill>
              <a:highlight>
                <a:scrgbClr r="0" g="0" b="0">
                  <a:alpha val="0"/>
                </a:scrgbClr>
              </a:highlight>
              <a:latin typeface="Marianne" pitchFamily="18"/>
              <a:ea typeface="Microsoft YaHei" pitchFamily="2"/>
              <a:cs typeface="Arial" pitchFamily="2"/>
            </a:endParaRPr>
          </a:p>
          <a:p>
            <a:pPr algn="just" hangingPunct="0"/>
            <a:r>
              <a:rPr lang="fr-FR" sz="1572" b="1" dirty="0">
                <a:solidFill>
                  <a:srgbClr val="2A6099"/>
                </a:solidFill>
                <a:highlight>
                  <a:scrgbClr r="0" g="0" b="0">
                    <a:alpha val="0"/>
                  </a:scrgbClr>
                </a:highlight>
                <a:latin typeface="Marianne" pitchFamily="18"/>
                <a:ea typeface="Microsoft YaHei" pitchFamily="2"/>
                <a:cs typeface="Arial" pitchFamily="2"/>
              </a:rPr>
              <a:t>« aménagement et activités économiques » ou comment repenser l’aménagement des territoires, de la zone d’activité à l’écosystème soutenable et résilient ?</a:t>
            </a:r>
          </a:p>
          <a:p>
            <a:pPr algn="just" hangingPunct="0"/>
            <a:endParaRPr lang="fr-FR" sz="1572" dirty="0">
              <a:solidFill>
                <a:srgbClr val="000000"/>
              </a:solidFill>
              <a:highlight>
                <a:scrgbClr r="0" g="0" b="0">
                  <a:alpha val="0"/>
                </a:scrgbClr>
              </a:highlight>
              <a:latin typeface="Marianne" pitchFamily="18"/>
              <a:ea typeface="Microsoft YaHei" pitchFamily="2"/>
              <a:cs typeface="Arial" pitchFamily="2"/>
            </a:endParaRPr>
          </a:p>
          <a:p>
            <a:pPr algn="just" hangingPunct="0">
              <a:buSzPct val="45000"/>
              <a:buFont typeface="StarSymbol"/>
              <a:buChar char="●"/>
            </a:pPr>
            <a:r>
              <a:rPr lang="fr-FR" sz="1572" dirty="0">
                <a:solidFill>
                  <a:srgbClr val="000000"/>
                </a:solidFill>
                <a:highlight>
                  <a:scrgbClr r="0" g="0" b="0">
                    <a:alpha val="0"/>
                  </a:scrgbClr>
                </a:highlight>
                <a:latin typeface="Marianne" pitchFamily="18"/>
                <a:ea typeface="Microsoft YaHei" pitchFamily="2"/>
                <a:cs typeface="Arial" pitchFamily="2"/>
              </a:rPr>
              <a:t>5 et 7 sites seront retenus en S2</a:t>
            </a:r>
          </a:p>
          <a:p>
            <a:pPr algn="just" hangingPunct="0">
              <a:buSzPct val="45000"/>
              <a:buFont typeface="StarSymbol"/>
              <a:buChar char="●"/>
            </a:pPr>
            <a:r>
              <a:rPr lang="fr-FR" sz="1572" dirty="0">
                <a:solidFill>
                  <a:srgbClr val="000000"/>
                </a:solidFill>
                <a:highlight>
                  <a:scrgbClr r="0" g="0" b="0">
                    <a:alpha val="0"/>
                  </a:scrgbClr>
                </a:highlight>
                <a:latin typeface="Marianne" pitchFamily="18"/>
                <a:ea typeface="Microsoft YaHei" pitchFamily="2"/>
                <a:cs typeface="Arial" pitchFamily="2"/>
              </a:rPr>
              <a:t>durée de 12 à 14 mois avec 3 sessions d’ateliers de travail collectif sur le terrain à compter de 2024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èche : droite 15">
            <a:extLst>
              <a:ext uri="{FF2B5EF4-FFF2-40B4-BE49-F238E27FC236}">
                <a16:creationId xmlns:a16="http://schemas.microsoft.com/office/drawing/2014/main" id="{471A7242-0860-688B-8413-F42985DAD9D8}"/>
              </a:ext>
            </a:extLst>
          </p:cNvPr>
          <p:cNvSpPr/>
          <p:nvPr/>
        </p:nvSpPr>
        <p:spPr>
          <a:xfrm>
            <a:off x="240727" y="4013594"/>
            <a:ext cx="2721292" cy="169861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62385BC7-B759-4366-84A6-F12FF4D7065F}"/>
              </a:ext>
            </a:extLst>
          </p:cNvPr>
          <p:cNvSpPr/>
          <p:nvPr/>
        </p:nvSpPr>
        <p:spPr>
          <a:xfrm>
            <a:off x="-1" y="0"/>
            <a:ext cx="12192000" cy="1101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35" name="Picture 2">
            <a:extLst>
              <a:ext uri="{FF2B5EF4-FFF2-40B4-BE49-F238E27FC236}">
                <a16:creationId xmlns:a16="http://schemas.microsoft.com/office/drawing/2014/main" id="{5C45CFE7-2CB7-4C59-9C5F-96CB56873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535" y="100091"/>
            <a:ext cx="4929575" cy="86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C1E25982-EC6E-4710-F409-F78B2010A463}"/>
              </a:ext>
            </a:extLst>
          </p:cNvPr>
          <p:cNvSpPr txBox="1"/>
          <p:nvPr/>
        </p:nvSpPr>
        <p:spPr>
          <a:xfrm>
            <a:off x="-1" y="126158"/>
            <a:ext cx="8137026" cy="1384995"/>
          </a:xfrm>
          <a:prstGeom prst="rect">
            <a:avLst/>
          </a:prstGeom>
          <a:noFill/>
        </p:spPr>
        <p:txBody>
          <a:bodyPr wrap="square">
            <a:spAutoFit/>
          </a:bodyPr>
          <a:lstStyle/>
          <a:p>
            <a:r>
              <a:rPr lang="fr-FR" sz="2800" b="1" dirty="0">
                <a:solidFill>
                  <a:srgbClr val="0060B6"/>
                </a:solidFill>
              </a:rPr>
              <a:t>3- </a:t>
            </a:r>
            <a:r>
              <a:rPr lang="fr-FR" sz="2800" b="1" dirty="0">
                <a:solidFill>
                  <a:schemeClr val="accent1">
                    <a:lumMod val="75000"/>
                  </a:schemeClr>
                </a:solidFill>
              </a:rPr>
              <a:t>Bilan des avancées des démarches </a:t>
            </a:r>
          </a:p>
          <a:p>
            <a:r>
              <a:rPr lang="fr-FR" sz="2800" b="1" dirty="0">
                <a:solidFill>
                  <a:schemeClr val="accent1">
                    <a:lumMod val="75000"/>
                  </a:schemeClr>
                </a:solidFill>
              </a:rPr>
              <a:t>d’inventaire </a:t>
            </a:r>
          </a:p>
          <a:p>
            <a:pPr lvl="0"/>
            <a:endParaRPr lang="fr-FR" sz="2800" b="1" dirty="0">
              <a:solidFill>
                <a:srgbClr val="0060B6"/>
              </a:solidFill>
            </a:endParaRPr>
          </a:p>
        </p:txBody>
      </p:sp>
      <p:sp>
        <p:nvSpPr>
          <p:cNvPr id="3" name="Rectangle 2">
            <a:extLst>
              <a:ext uri="{FF2B5EF4-FFF2-40B4-BE49-F238E27FC236}">
                <a16:creationId xmlns:a16="http://schemas.microsoft.com/office/drawing/2014/main" id="{A6327A50-33C7-6D89-D588-6CB9DE0D1DC4}"/>
              </a:ext>
            </a:extLst>
          </p:cNvPr>
          <p:cNvSpPr/>
          <p:nvPr/>
        </p:nvSpPr>
        <p:spPr>
          <a:xfrm>
            <a:off x="2830561" y="1383875"/>
            <a:ext cx="8605226" cy="3046988"/>
          </a:xfrm>
          <a:prstGeom prst="rect">
            <a:avLst/>
          </a:prstGeom>
          <a:noFill/>
        </p:spPr>
        <p:txBody>
          <a:bodyPr wrap="square" lIns="91440" tIns="45720" rIns="91440" bIns="45720">
            <a:spAutoFit/>
          </a:bodyPr>
          <a:lstStyle/>
          <a:p>
            <a:pPr algn="ctr"/>
            <a:r>
              <a:rPr lang="fr-FR"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Où en êtes-vous dans vos territoires?</a:t>
            </a:r>
          </a:p>
          <a:p>
            <a:pPr marL="571500" indent="-571500">
              <a:buFont typeface="Symbol" panose="05050102010706020507" pitchFamily="18" charset="2"/>
              <a:buChar char="Þ"/>
            </a:pPr>
            <a:r>
              <a:rPr lang="fr-FR" sz="2400" b="1" cap="none" spc="0" dirty="0">
                <a:ln w="9525">
                  <a:solidFill>
                    <a:schemeClr val="bg1"/>
                  </a:solidFill>
                  <a:prstDash val="solid"/>
                </a:ln>
                <a:highlight>
                  <a:srgbClr val="FFFF00"/>
                </a:highlight>
              </a:rPr>
              <a:t>Atelier interactif Klaxoon </a:t>
            </a:r>
          </a:p>
          <a:p>
            <a:pPr algn="ctr"/>
            <a:r>
              <a:rPr lang="fr-FR" sz="3200" b="1" dirty="0">
                <a:ln w="9525">
                  <a:solidFill>
                    <a:schemeClr val="bg1"/>
                  </a:solidFill>
                  <a:prstDash val="solid"/>
                </a:ln>
                <a:solidFill>
                  <a:schemeClr val="accent2">
                    <a:lumMod val="75000"/>
                  </a:schemeClr>
                </a:solidFill>
              </a:rPr>
              <a:t>2 séquences proposées :</a:t>
            </a:r>
          </a:p>
          <a:p>
            <a:pPr marL="342900" indent="-342900">
              <a:buFont typeface="Wingdings" panose="05000000000000000000" pitchFamily="2" charset="2"/>
              <a:buChar char="v"/>
            </a:pPr>
            <a:r>
              <a:rPr lang="fr-FR" sz="2400" b="1" cap="none" spc="0" dirty="0">
                <a:ln w="9525">
                  <a:solidFill>
                    <a:schemeClr val="bg1"/>
                  </a:solidFill>
                  <a:prstDash val="solid"/>
                </a:ln>
              </a:rPr>
              <a:t>SEQ N°1: Bilan de la progression des démarches M+4</a:t>
            </a:r>
          </a:p>
          <a:p>
            <a:pPr marL="342900" indent="-342900">
              <a:buFont typeface="Wingdings" panose="05000000000000000000" pitchFamily="2" charset="2"/>
              <a:buChar char="v"/>
            </a:pPr>
            <a:r>
              <a:rPr lang="fr-FR" sz="2400" b="1" dirty="0">
                <a:ln w="9525">
                  <a:solidFill>
                    <a:schemeClr val="bg1"/>
                  </a:solidFill>
                  <a:prstDash val="solid"/>
                </a:ln>
              </a:rPr>
              <a:t>SEQ N°2: Evaluation des étapes de réalisation</a:t>
            </a:r>
            <a:endParaRPr lang="fr-FR" sz="2400" b="1" cap="none" spc="0" dirty="0">
              <a:ln w="9525">
                <a:solidFill>
                  <a:schemeClr val="bg1"/>
                </a:solidFill>
                <a:prstDash val="solid"/>
              </a:ln>
            </a:endParaRPr>
          </a:p>
          <a:p>
            <a:pPr algn="ctr"/>
            <a:r>
              <a:rPr lang="fr-FR" sz="24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Pour y accéder : suivre le lien transmis dans la discussion Teams </a:t>
            </a:r>
          </a:p>
          <a:p>
            <a:pPr algn="ctr"/>
            <a:r>
              <a:rPr lang="fr-FR"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sym typeface="Wingdings" panose="05000000000000000000" pitchFamily="2" charset="2"/>
                <a:hlinkClick r:id="rId4"/>
              </a:rPr>
              <a:t>&gt;&gt; </a:t>
            </a:r>
            <a:r>
              <a:rPr lang="fr-FR"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linkClick r:id="rId4"/>
              </a:rPr>
              <a:t>https://app.klaxoon.com/join/WK3ST96</a:t>
            </a:r>
            <a:endParaRPr lang="fr-FR"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Image 1">
            <a:extLst>
              <a:ext uri="{FF2B5EF4-FFF2-40B4-BE49-F238E27FC236}">
                <a16:creationId xmlns:a16="http://schemas.microsoft.com/office/drawing/2014/main" id="{780BA37E-C761-BED0-FC2F-E429594C9AC4}"/>
              </a:ext>
            </a:extLst>
          </p:cNvPr>
          <p:cNvPicPr>
            <a:picLocks noChangeAspect="1"/>
          </p:cNvPicPr>
          <p:nvPr/>
        </p:nvPicPr>
        <p:blipFill>
          <a:blip r:embed="rId5"/>
          <a:stretch>
            <a:fillRect/>
          </a:stretch>
        </p:blipFill>
        <p:spPr>
          <a:xfrm>
            <a:off x="282890" y="1128002"/>
            <a:ext cx="2438400" cy="1876425"/>
          </a:xfrm>
          <a:prstGeom prst="rect">
            <a:avLst/>
          </a:prstGeom>
        </p:spPr>
      </p:pic>
      <p:pic>
        <p:nvPicPr>
          <p:cNvPr id="6" name="Image 5">
            <a:extLst>
              <a:ext uri="{FF2B5EF4-FFF2-40B4-BE49-F238E27FC236}">
                <a16:creationId xmlns:a16="http://schemas.microsoft.com/office/drawing/2014/main" id="{D6ABB71C-8B82-C3D4-FBA2-70E1A0877C82}"/>
              </a:ext>
            </a:extLst>
          </p:cNvPr>
          <p:cNvPicPr>
            <a:picLocks noChangeAspect="1"/>
          </p:cNvPicPr>
          <p:nvPr/>
        </p:nvPicPr>
        <p:blipFill>
          <a:blip r:embed="rId6"/>
          <a:stretch>
            <a:fillRect/>
          </a:stretch>
        </p:blipFill>
        <p:spPr>
          <a:xfrm>
            <a:off x="4618298" y="4846675"/>
            <a:ext cx="5532721" cy="1870479"/>
          </a:xfrm>
          <a:prstGeom prst="rect">
            <a:avLst/>
          </a:prstGeom>
        </p:spPr>
      </p:pic>
      <p:sp>
        <p:nvSpPr>
          <p:cNvPr id="8" name="ZoneTexte 7">
            <a:extLst>
              <a:ext uri="{FF2B5EF4-FFF2-40B4-BE49-F238E27FC236}">
                <a16:creationId xmlns:a16="http://schemas.microsoft.com/office/drawing/2014/main" id="{33ADBD39-E0EA-E4FF-B57A-4606F1AB752F}"/>
              </a:ext>
            </a:extLst>
          </p:cNvPr>
          <p:cNvSpPr txBox="1"/>
          <p:nvPr/>
        </p:nvSpPr>
        <p:spPr>
          <a:xfrm>
            <a:off x="240727" y="4385010"/>
            <a:ext cx="2748986" cy="923330"/>
          </a:xfrm>
          <a:prstGeom prst="rect">
            <a:avLst/>
          </a:prstGeom>
          <a:noFill/>
        </p:spPr>
        <p:txBody>
          <a:bodyPr wrap="square">
            <a:spAutoFit/>
          </a:bodyPr>
          <a:lstStyle/>
          <a:p>
            <a:r>
              <a:rPr lang="fr-FR" dirty="0"/>
              <a:t>(En cas de 1</a:t>
            </a:r>
            <a:r>
              <a:rPr lang="fr-FR" baseline="30000" dirty="0"/>
              <a:t>ère</a:t>
            </a:r>
            <a:r>
              <a:rPr lang="fr-FR" dirty="0"/>
              <a:t> connexion: identification nécessaire pour rejoindre le </a:t>
            </a:r>
            <a:r>
              <a:rPr lang="fr-FR" dirty="0" err="1"/>
              <a:t>board</a:t>
            </a:r>
            <a:r>
              <a:rPr lang="fr-FR" dirty="0"/>
              <a:t>)</a:t>
            </a:r>
          </a:p>
        </p:txBody>
      </p:sp>
      <p:sp>
        <p:nvSpPr>
          <p:cNvPr id="13" name="ZoneTexte 12">
            <a:extLst>
              <a:ext uri="{FF2B5EF4-FFF2-40B4-BE49-F238E27FC236}">
                <a16:creationId xmlns:a16="http://schemas.microsoft.com/office/drawing/2014/main" id="{33AD4B78-6CD1-10BC-C349-12FD761C2331}"/>
              </a:ext>
            </a:extLst>
          </p:cNvPr>
          <p:cNvSpPr txBox="1"/>
          <p:nvPr/>
        </p:nvSpPr>
        <p:spPr>
          <a:xfrm>
            <a:off x="3148197" y="5034485"/>
            <a:ext cx="1470101" cy="646331"/>
          </a:xfrm>
          <a:prstGeom prst="rect">
            <a:avLst/>
          </a:prstGeom>
          <a:noFill/>
        </p:spPr>
        <p:txBody>
          <a:bodyPr wrap="square">
            <a:spAutoFit/>
          </a:bodyPr>
          <a:lstStyle/>
          <a:p>
            <a:r>
              <a:rPr lang="fr-FR"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sym typeface="Wingdings" panose="05000000000000000000" pitchFamily="2" charset="2"/>
                <a:hlinkClick r:id="rId4"/>
              </a:rPr>
              <a:t></a:t>
            </a:r>
            <a:r>
              <a:rPr lang="fr-FR"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sym typeface="Wingdings" panose="05000000000000000000" pitchFamily="2" charset="2"/>
              </a:rPr>
              <a:t>&gt;&gt;</a:t>
            </a:r>
            <a:endParaRPr lang="fr-FR" sz="3600" dirty="0"/>
          </a:p>
        </p:txBody>
      </p:sp>
      <p:sp>
        <p:nvSpPr>
          <p:cNvPr id="15" name="ZoneTexte 14">
            <a:extLst>
              <a:ext uri="{FF2B5EF4-FFF2-40B4-BE49-F238E27FC236}">
                <a16:creationId xmlns:a16="http://schemas.microsoft.com/office/drawing/2014/main" id="{230BBBED-0786-BE6D-6CC3-B5B9C5CDE3D5}"/>
              </a:ext>
            </a:extLst>
          </p:cNvPr>
          <p:cNvSpPr txBox="1"/>
          <p:nvPr/>
        </p:nvSpPr>
        <p:spPr>
          <a:xfrm>
            <a:off x="3738622" y="4632070"/>
            <a:ext cx="6157732" cy="461665"/>
          </a:xfrm>
          <a:prstGeom prst="rect">
            <a:avLst/>
          </a:prstGeom>
          <a:noFill/>
        </p:spPr>
        <p:txBody>
          <a:bodyPr wrap="square">
            <a:spAutoFit/>
          </a:bodyPr>
          <a:lstStyle/>
          <a:p>
            <a:pPr algn="ctr"/>
            <a:r>
              <a:rPr lang="fr-FR" sz="24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highlight>
                  <a:srgbClr val="FFFF00"/>
                </a:highlight>
              </a:rPr>
              <a:t>ou </a:t>
            </a:r>
            <a:r>
              <a:rPr lang="fr-FR" sz="2400" b="1"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à partir du QR code affiché</a:t>
            </a:r>
            <a:endParaRPr lang="fr-FR" sz="24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56869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9007</TotalTime>
  <Words>1260</Words>
  <Application>Microsoft Office PowerPoint</Application>
  <PresentationFormat>Grand écran</PresentationFormat>
  <Paragraphs>147</Paragraphs>
  <Slides>11</Slides>
  <Notes>11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11</vt:i4>
      </vt:variant>
    </vt:vector>
  </HeadingPairs>
  <TitlesOfParts>
    <vt:vector size="21" baseType="lpstr">
      <vt:lpstr>Arial</vt:lpstr>
      <vt:lpstr>Calibri</vt:lpstr>
      <vt:lpstr>Calibri Light</vt:lpstr>
      <vt:lpstr>Liberation Sans</vt:lpstr>
      <vt:lpstr>Marianne</vt:lpstr>
      <vt:lpstr>OpenSymbol</vt:lpstr>
      <vt:lpstr>StarSymbol</vt:lpstr>
      <vt:lpstr>Symbol</vt:lpstr>
      <vt:lpstr>Wingdings</vt:lpstr>
      <vt:lpstr>Thème Office</vt:lpstr>
      <vt:lpstr>Présentation PowerPoint</vt:lpstr>
      <vt:lpstr>Présentation PowerPoint</vt:lpstr>
      <vt:lpstr>Présentation PowerPoint</vt:lpstr>
      <vt:lpstr>Présentation PowerPoint</vt:lpstr>
      <vt:lpstr>3. Actualités nationales  Calendrier et objectif</vt:lpstr>
      <vt:lpstr>3. Actualités nationales Interprétations réglementaires</vt:lpstr>
      <vt:lpstr>3. Actualités nationales  2 GT nationaux</vt:lpstr>
      <vt:lpstr>3. Actualités nationales  Démarches prospectives</vt:lpstr>
      <vt:lpstr>Présentation PowerPoint</vt:lpstr>
      <vt:lpstr>Présentation PowerPoint</vt:lpstr>
      <vt:lpstr>Merci pour votre participation Pour toutes questions ou demandes : sudfonciereco@maregionsud.fr  Nous restons à votre écoute !   </vt:lpstr>
    </vt:vector>
  </TitlesOfParts>
  <Company>Conseil Régional Pocence Alpes Côte D'Azur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CANTALOUBE KIM Laurence</dc:creator>
  <cp:lastModifiedBy>CANTALOUBE KIM Laurence</cp:lastModifiedBy>
  <cp:revision>440</cp:revision>
  <cp:lastPrinted>2019-06-14T13:54:45Z</cp:lastPrinted>
  <dcterms:created xsi:type="dcterms:W3CDTF">2018-12-03T16:09:46Z</dcterms:created>
  <dcterms:modified xsi:type="dcterms:W3CDTF">2023-04-25T13:32:41Z</dcterms:modified>
</cp:coreProperties>
</file>